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docProps/custom.xml" ContentType="application/vnd.openxmlformats-officedocument.custom-propertie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  <Relationship Id="rId5" Type="http://schemas.openxmlformats.org/officeDocument/2006/relationships/custom-properties" Target="docProps/custom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9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image" Target="../media/image10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Relationship Id="rId3" Type="http://schemas.openxmlformats.org/officeDocument/2006/relationships/image" Target="../media/image23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image" Target="../media/image11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313371" y="2880360"/>
            <a:ext cx="3656685" cy="2057400"/>
          </a:xfrm>
          <a:prstGeom prst="rect">
            <a:avLst/>
          </a:prstGeom>
          <a:noFill/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6309359"/>
            <a:ext cx="12188952" cy="548640"/>
          </a:xfrm>
          <a:prstGeom prst="rect">
            <a:avLst/>
          </a:prstGeom>
          <a:solidFill>
            <a:srgbClr val="393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271" y="2880360"/>
            <a:ext cx="2056885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13716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摄影教程概述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219456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E8E9F3"/>
                </a:solidFill>
                <a:latin typeface="Arial"/>
              </a:rPr>
              <a:t>风光与人像摄影进阶教程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28803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🎯 </a:t>
            </a:r>
            <a:r>
              <a:rPr sz="1349">
                <a:solidFill>
                  <a:srgbClr val="D6D7E1"/>
                </a:solidFill>
                <a:latin typeface="Arial"/>
              </a:rPr>
              <a:t>面向具有基础知识的摄影爱好者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329183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🔄 </a:t>
            </a:r>
            <a:r>
              <a:rPr sz="1349">
                <a:solidFill>
                  <a:srgbClr val="D6D7E1"/>
                </a:solidFill>
                <a:latin typeface="Arial"/>
              </a:rPr>
              <a:t>系统化学习风光和人像摄影技巧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370332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⬆️ </a:t>
            </a:r>
            <a:r>
              <a:rPr sz="1349">
                <a:solidFill>
                  <a:srgbClr val="D6D7E1"/>
                </a:solidFill>
                <a:latin typeface="Arial"/>
              </a:rPr>
              <a:t>从基础水平进阶到中级专业水平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41148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🎨 </a:t>
            </a:r>
            <a:r>
              <a:rPr sz="1349">
                <a:solidFill>
                  <a:srgbClr val="D6D7E1"/>
                </a:solidFill>
                <a:latin typeface="Arial"/>
              </a:rPr>
              <a:t>掌握构图方法、光线控制和后期处理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8895" y="452628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✨ </a:t>
            </a:r>
            <a:r>
              <a:rPr sz="1349">
                <a:solidFill>
                  <a:srgbClr val="D6D7E1"/>
                </a:solidFill>
                <a:latin typeface="Arial"/>
              </a:rPr>
              <a:t>培养个人摄影风格和艺术表达能力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8895" y="582930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学习路径指南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447" y="6309359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基础知识 </a:t>
            </a:r>
            <a:r>
              <a:rPr sz="1349" b="1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 专项训练 </a:t>
            </a:r>
            <a:r>
              <a:rPr sz="1349" b="1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 实战项目 </a:t>
            </a:r>
            <a:r>
              <a:rPr sz="1349" b="1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 风格塑造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028700"/>
            <a:ext cx="5485028" cy="51435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3923" y="1028700"/>
            <a:ext cx="4875580" cy="51435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63" y="5212080"/>
            <a:ext cx="1234701" cy="822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🔭 </a:t>
            </a:r>
            <a:r>
              <a:rPr sz="2399" b="1">
                <a:solidFill>
                  <a:srgbClr val="FFFFFF"/>
                </a:solidFill>
                <a:latin typeface="Arial"/>
              </a:rPr>
              <a:t>空间表现与经典作品解析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226" y="1165860"/>
            <a:ext cx="4997470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📐 </a:t>
            </a:r>
            <a:r>
              <a:rPr sz="1799" b="1">
                <a:solidFill>
                  <a:srgbClr val="E8E9F3"/>
                </a:solidFill>
                <a:latin typeface="Arial"/>
              </a:rPr>
              <a:t>宏大空间的视觉建构技法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7702" y="1165860"/>
            <a:ext cx="4388022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🖼️ </a:t>
            </a:r>
            <a:r>
              <a:rPr sz="1799" b="1">
                <a:solidFill>
                  <a:srgbClr val="E8E9F3"/>
                </a:solidFill>
                <a:latin typeface="Arial"/>
              </a:rPr>
              <a:t>经典风光作品构图解码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171450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● </a:t>
            </a:r>
            <a:r>
              <a:rPr sz="1349" b="1">
                <a:solidFill>
                  <a:srgbClr val="E8E9F3"/>
                </a:solidFill>
                <a:latin typeface="Arial"/>
              </a:rPr>
              <a:t>广角透视控制：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7702" y="171450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● </a:t>
            </a:r>
            <a:r>
              <a:rPr sz="1349" b="1">
                <a:solidFill>
                  <a:srgbClr val="E8E9F3"/>
                </a:solidFill>
                <a:latin typeface="Arial"/>
              </a:rPr>
              <a:t>Ansel Adams《月升》构图分析：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005" y="212598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16mm镜头搭配前景夸张技法应用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91481" y="212598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月亮精准位于右上黄金分割点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005" y="2468879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冰岛瀑布的岩层引导经典案例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1481" y="2468879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地面暗部形成天然框架效果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226" y="288036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● </a:t>
            </a:r>
            <a:r>
              <a:rPr sz="1349" b="1">
                <a:solidFill>
                  <a:srgbClr val="E8E9F3"/>
                </a:solidFill>
                <a:latin typeface="Arial"/>
              </a:rPr>
              <a:t>垂直构图策略：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7702" y="288036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● </a:t>
            </a:r>
            <a:r>
              <a:rPr sz="1349" b="1">
                <a:solidFill>
                  <a:srgbClr val="E8E9F3"/>
                </a:solidFill>
                <a:latin typeface="Arial"/>
              </a:rPr>
              <a:t>Michael Fatali《大峡谷》技法解析：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7005" y="3291839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无人机俯拍：强化地形纹理表现力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91481" y="3291839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多层岩层构成Z字形引导线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7005" y="363474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仰望视角：突出山体压迫感营造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91481" y="363474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晨雾强化景深层次表现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3226" y="404622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● </a:t>
            </a:r>
            <a:r>
              <a:rPr sz="1349" b="1">
                <a:solidFill>
                  <a:srgbClr val="E8E9F3"/>
                </a:solidFill>
                <a:latin typeface="Arial"/>
              </a:rPr>
              <a:t>动态元素运用：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47702" y="404622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● </a:t>
            </a:r>
            <a:r>
              <a:rPr sz="1349" b="1">
                <a:solidFill>
                  <a:srgbClr val="E8E9F3"/>
                </a:solidFill>
                <a:latin typeface="Arial"/>
              </a:rPr>
              <a:t>空间压缩技法实例：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005" y="44577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长曝光云层形成视觉流向引导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91481" y="445770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Marc Adamus阿尔卑斯系列长焦压缩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97005" y="48006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移动光源引导视线的创意表现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91481" y="480060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Thomas Heaton悬崖俯拍垂直构图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47702" y="6035040"/>
            <a:ext cx="4388022" cy="1371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经典风光摄影作品示例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703923" y="2880360"/>
            <a:ext cx="4875580" cy="22631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81" y="4457700"/>
            <a:ext cx="1919759" cy="19202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🎨 </a:t>
            </a:r>
            <a:r>
              <a:rPr sz="2399" b="1">
                <a:solidFill>
                  <a:srgbClr val="FFFFFF"/>
                </a:solidFill>
                <a:latin typeface="Arial"/>
              </a:rPr>
              <a:t>构图创新突破与创意实验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447" y="102870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✨ </a:t>
            </a:r>
            <a:r>
              <a:rPr sz="1799" b="1">
                <a:solidFill>
                  <a:srgbClr val="E8E9F3"/>
                </a:solidFill>
                <a:latin typeface="Arial"/>
              </a:rPr>
              <a:t>突破常规的7种创新策略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03923" y="10287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📷 </a:t>
            </a:r>
            <a:r>
              <a:rPr sz="1799" b="1">
                <a:solidFill>
                  <a:srgbClr val="E8E9F3"/>
                </a:solidFill>
                <a:latin typeface="Arial"/>
              </a:rPr>
              <a:t>器材创新与技术突破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447" y="15087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◆ </a:t>
            </a:r>
            <a:r>
              <a:rPr sz="1349" b="1">
                <a:solidFill>
                  <a:srgbClr val="D6D7E1"/>
                </a:solidFill>
                <a:latin typeface="Arial"/>
              </a:rPr>
              <a:t>非常规视角探索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69592" y="150876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移轴镜头创造微缩景观效果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69592" y="178308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红外摄影改变色彩关系的艺术表现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185166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水下拍摄倒影构图的独特视角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69592" y="205740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多重曝光技术在风光摄影中的创意应用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212598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极地环境下的冰层透视效果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9592" y="233172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全景拼接技术创造超宽幅视觉体验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447" y="246887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◆ </a:t>
            </a:r>
            <a:r>
              <a:rPr sz="1349" b="1">
                <a:solidFill>
                  <a:srgbClr val="D6D7E1"/>
                </a:solidFill>
                <a:latin typeface="Arial"/>
              </a:rPr>
              <a:t>元素置换创意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2811779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用星空替代传统天空的视觉冲击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03923" y="288036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💡 </a:t>
            </a:r>
            <a:r>
              <a:rPr sz="1799" b="1">
                <a:solidFill>
                  <a:srgbClr val="E8E9F3"/>
                </a:solidFill>
                <a:latin typeface="Arial"/>
              </a:rPr>
              <a:t>创意构图的实践要点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30861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季节对比在同一画面中的表现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69592" y="3360420"/>
            <a:ext cx="414424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保持技术服务于艺术表达的核心原则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447" y="34290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◆ </a:t>
            </a:r>
            <a:r>
              <a:rPr sz="1349" b="1">
                <a:solidFill>
                  <a:srgbClr val="D6D7E1"/>
                </a:solidFill>
                <a:latin typeface="Arial"/>
              </a:rPr>
              <a:t>动态平衡实验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69592" y="3703320"/>
            <a:ext cx="414424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在创新中维持画面的和谐与美感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5116" y="37719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故意倾斜水平线制造视觉紧张感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5116" y="404622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打破对称平衡的情感表达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69592" y="4046220"/>
            <a:ext cx="414424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通过反复实验找到个人独特的视觉语言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69592" y="4389120"/>
            <a:ext cx="414424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学会在规则与突破之间找到平衡点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447" y="6377940"/>
            <a:ext cx="5485028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创意构图技法示例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70056" y="6446520"/>
            <a:ext cx="609447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234439"/>
            <a:ext cx="5485028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3977639"/>
            <a:ext cx="5485028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703923" y="1234439"/>
            <a:ext cx="4875580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838" y="3977639"/>
            <a:ext cx="3597751" cy="2400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447" y="342900"/>
            <a:ext cx="10970056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构图训练体系与持续提升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226" y="137160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A17EBF"/>
                </a:solidFill>
                <a:latin typeface="Arial"/>
              </a:rPr>
              <a:t>🔄 </a:t>
            </a:r>
            <a:r>
              <a:rPr sz="1499" b="1">
                <a:solidFill>
                  <a:srgbClr val="E8E9F3"/>
                </a:solidFill>
                <a:latin typeface="Arial"/>
              </a:rPr>
              <a:t>六阶段系统化训练体系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7702" y="137160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A17EBF"/>
                </a:solidFill>
                <a:latin typeface="Arial"/>
              </a:rPr>
              <a:t>🚀 </a:t>
            </a:r>
            <a:r>
              <a:rPr sz="1499" b="1">
                <a:solidFill>
                  <a:srgbClr val="E8E9F3"/>
                </a:solidFill>
                <a:latin typeface="Arial"/>
              </a:rPr>
              <a:t>持续进步的实践建议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226" y="18516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基础训练阶段（21天专项）：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7702" y="185166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➡️ </a:t>
            </a:r>
            <a:r>
              <a:rPr sz="1199">
                <a:solidFill>
                  <a:srgbClr val="D6D7E1"/>
                </a:solidFill>
                <a:latin typeface="Arial"/>
              </a:rPr>
              <a:t>建立个人构图作品档案库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005" y="219456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单元素构图专项练习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7702" y="219456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➡️ </a:t>
            </a:r>
            <a:r>
              <a:rPr sz="1199">
                <a:solidFill>
                  <a:srgbClr val="D6D7E1"/>
                </a:solidFill>
                <a:latin typeface="Arial"/>
              </a:rPr>
              <a:t>定期参与摄影社区构图挑战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7005" y="2468879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每日三分法与黄金比例对比训练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7702" y="253746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➡️ </a:t>
            </a:r>
            <a:r>
              <a:rPr sz="1199">
                <a:solidFill>
                  <a:srgbClr val="D6D7E1"/>
                </a:solidFill>
                <a:latin typeface="Arial"/>
              </a:rPr>
              <a:t>关注国际风光摄影师的最新作品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3226" y="281177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中级训练阶段：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47702" y="288036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➡️ </a:t>
            </a:r>
            <a:r>
              <a:rPr sz="1199">
                <a:solidFill>
                  <a:srgbClr val="D6D7E1"/>
                </a:solidFill>
                <a:latin typeface="Arial"/>
              </a:rPr>
              <a:t>将构图训练融入日常拍摄实践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005" y="3154679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场景重构练习：同一地点不同焦距对比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226" y="342900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高级突破阶段：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7005" y="342900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黄金时段构图对比分析与总结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97005" y="370332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规则打破实验：挑战传统构图原则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97005" y="3977639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跨媒介灵感采集：从绘画、电影中汲取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226" y="411480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4F9D69"/>
                </a:solidFill>
                <a:latin typeface="Arial"/>
              </a:rPr>
              <a:t>📊 </a:t>
            </a:r>
            <a:r>
              <a:rPr sz="1499" b="1">
                <a:solidFill>
                  <a:srgbClr val="E8E9F3"/>
                </a:solidFill>
                <a:latin typeface="Arial"/>
              </a:rPr>
              <a:t>构图评估与提升工具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3226" y="459486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构图分析checklist系统化自我评估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3226" y="4937759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视觉热力图软件辅助构图优化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3226" y="528066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定期作品回顾与构图演进分析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3226" y="5623559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同行交流与专业反馈获取渠道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03923" y="644652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摄影构图学习与实践训练场景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9447" y="6515100"/>
            <a:ext cx="243779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© 风光摄影进阶教程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2437790" y="3429000"/>
            <a:ext cx="7313371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89"/>
            <a:ext cx="12188952" cy="6459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447" y="342900"/>
            <a:ext cx="2437790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4319"/>
              </a:lnSpc>
            </a:pPr>
            <a:r>
              <a:rPr sz="3599">
                <a:solidFill>
                  <a:srgbClr val="EF8354"/>
                </a:solidFill>
                <a:latin typeface="Arial"/>
              </a:rPr>
              <a:t>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714500"/>
            <a:ext cx="9751161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419"/>
              </a:lnSpc>
            </a:pPr>
            <a:r>
              <a:rPr sz="2849" b="1">
                <a:solidFill>
                  <a:srgbClr val="EF8354"/>
                </a:solidFill>
                <a:latin typeface="Arial"/>
              </a:rPr>
              <a:t>✨ </a:t>
            </a:r>
            <a:r>
              <a:rPr sz="2399" b="1">
                <a:solidFill>
                  <a:srgbClr val="FFFFFF"/>
                </a:solidFill>
                <a:latin typeface="Arial"/>
              </a:rPr>
              <a:t>风光摄影光线掌控与特殊技法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253746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E8E9F3"/>
                </a:solidFill>
                <a:latin typeface="Arial"/>
              </a:rPr>
              <a:t>从光线理解到创意表现的进阶教程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1569" y="3566160"/>
            <a:ext cx="682581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🌅 </a:t>
            </a:r>
            <a:r>
              <a:rPr sz="1199">
                <a:solidFill>
                  <a:srgbClr val="D6D7E1"/>
                </a:solidFill>
                <a:latin typeface="Arial"/>
              </a:rPr>
              <a:t>掌握黄金时段与蓝色时段的光线特性与应用策略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81569" y="3977639"/>
            <a:ext cx="682581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☀️ </a:t>
            </a:r>
            <a:r>
              <a:rPr sz="1199">
                <a:solidFill>
                  <a:srgbClr val="D6D7E1"/>
                </a:solidFill>
                <a:latin typeface="Arial"/>
              </a:rPr>
              <a:t>学习逆光拍摄和高反差场景的专业曝光控制技巧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81569" y="4389120"/>
            <a:ext cx="682581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🔍 </a:t>
            </a:r>
            <a:r>
              <a:rPr sz="1199">
                <a:solidFill>
                  <a:srgbClr val="D6D7E1"/>
                </a:solidFill>
                <a:latin typeface="Arial"/>
              </a:rPr>
              <a:t>深入了解ND、GND、CPL滤镜系统的进阶应用方法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81569" y="4800600"/>
            <a:ext cx="682581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🎨 </a:t>
            </a:r>
            <a:r>
              <a:rPr sz="1199">
                <a:solidFill>
                  <a:srgbClr val="D6D7E1"/>
                </a:solidFill>
                <a:latin typeface="Arial"/>
              </a:rPr>
              <a:t>探索长曝光、全景拼接等创意表现手法的实际运用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81569" y="5212080"/>
            <a:ext cx="682581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👨‍🎓 </a:t>
            </a:r>
            <a:r>
              <a:rPr sz="1199">
                <a:solidFill>
                  <a:srgbClr val="D6D7E1"/>
                </a:solidFill>
                <a:latin typeface="Arial"/>
              </a:rPr>
              <a:t>适合具有基础摄影知识并希望在风光摄影领域进阶的爱好者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1" y="6172200"/>
            <a:ext cx="182834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259"/>
              </a:lnSpc>
            </a:pPr>
            <a:r>
              <a:rPr sz="1049">
                <a:solidFill>
                  <a:srgbClr val="A0A1A7"/>
                </a:solidFill>
                <a:latin typeface="Arial"/>
              </a:rPr>
              <a:t>© 摄影进阶课程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165860"/>
            <a:ext cx="5485028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338255" y="1165860"/>
            <a:ext cx="5241249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4046220"/>
            <a:ext cx="10970056" cy="89154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411" y="5212080"/>
            <a:ext cx="2329320" cy="1234439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32" y="5212080"/>
            <a:ext cx="1854094" cy="1234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✨ </a:t>
            </a:r>
            <a:r>
              <a:rPr sz="2399" b="1">
                <a:solidFill>
                  <a:srgbClr val="FFFFFF"/>
                </a:solidFill>
                <a:latin typeface="Arial"/>
              </a:rPr>
              <a:t>光线时段掌控技巧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123443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EF8354"/>
                </a:solidFill>
                <a:latin typeface="Arial"/>
              </a:rPr>
              <a:t>🌅 </a:t>
            </a:r>
            <a:r>
              <a:rPr sz="1799" b="1">
                <a:solidFill>
                  <a:srgbClr val="E8E9F3"/>
                </a:solidFill>
                <a:latin typeface="Arial"/>
              </a:rPr>
              <a:t>黄金时段拍摄策略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2034" y="1234439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A17EBF"/>
                </a:solidFill>
                <a:latin typeface="Arial"/>
              </a:rPr>
              <a:t>🌃 </a:t>
            </a:r>
            <a:r>
              <a:rPr sz="1799" b="1">
                <a:solidFill>
                  <a:srgbClr val="E8E9F3"/>
                </a:solidFill>
                <a:latin typeface="Arial"/>
              </a:rPr>
              <a:t>蓝色时段拍摄要点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26" y="164591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光线特性：日出后/日落前1小时，5000-5500K暖色调，低角度侧光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2034" y="1645919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时机把握：日出前/日落后20-40分钟的短暂窗口期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" y="198881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测光技巧：使用点测光保留高光细节，避免过曝现象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034" y="1988819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光线品质：7500-9000K冷色调，柔和均匀的散射光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226" y="233172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创意应用：逆光拍摄制造剪影效果，增强画面戏剧性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82034" y="233172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长曝光技巧：30秒以上捕捉城市灯光轨迹和云层流动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" y="267462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白平衡控制：设置5000-5500K增强暖调氛围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2034" y="267462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设备要求：稳固三脚架和遥控快门确保画面稳定性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226" y="4114800"/>
            <a:ext cx="1048249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4F9D69"/>
                </a:solidFill>
                <a:latin typeface="Arial"/>
              </a:rPr>
              <a:t>💡 </a:t>
            </a:r>
            <a:r>
              <a:rPr sz="1649" b="1">
                <a:solidFill>
                  <a:srgbClr val="E8E9F3"/>
                </a:solidFill>
                <a:latin typeface="Arial"/>
              </a:rPr>
              <a:t>进阶技法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3226" y="4526280"/>
            <a:ext cx="1048249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⏱ </a:t>
            </a:r>
            <a:r>
              <a:rPr sz="1199">
                <a:solidFill>
                  <a:srgbClr val="D6D7E1"/>
                </a:solidFill>
                <a:latin typeface="Arial"/>
              </a:rPr>
              <a:t>间隔拍摄记录光线变化的完整过程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4476" y="4526280"/>
            <a:ext cx="524124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🔍 </a:t>
            </a:r>
            <a:r>
              <a:rPr sz="1199">
                <a:solidFill>
                  <a:srgbClr val="D6D7E1"/>
                </a:solidFill>
                <a:latin typeface="Arial"/>
              </a:rPr>
              <a:t>结合ND滤镜延长曝光时间创造独特效果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447" y="6515100"/>
            <a:ext cx="5241249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黄金时段光线效果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38255" y="6515100"/>
            <a:ext cx="5241249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蓝色时段拍摄示例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460144" y="1645919"/>
            <a:ext cx="4997470" cy="425196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582034" y="4869179"/>
            <a:ext cx="4753691" cy="96012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904" y="1714500"/>
            <a:ext cx="2673951" cy="2674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337" y="411479"/>
            <a:ext cx="10726277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🌞 </a:t>
            </a:r>
            <a:r>
              <a:rPr sz="2399" b="1">
                <a:solidFill>
                  <a:srgbClr val="FFFFFF"/>
                </a:solidFill>
                <a:latin typeface="Arial"/>
              </a:rPr>
              <a:t>逆光与高反差场景处理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337" y="1097280"/>
            <a:ext cx="1072627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E8E9F3"/>
                </a:solidFill>
                <a:latin typeface="Arial"/>
              </a:rPr>
              <a:t>📸 </a:t>
            </a:r>
            <a:r>
              <a:rPr sz="1649" b="1">
                <a:solidFill>
                  <a:srgbClr val="E8E9F3"/>
                </a:solidFill>
                <a:latin typeface="Arial"/>
              </a:rPr>
              <a:t>复杂光线条件下的专业控制技巧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337" y="1645919"/>
            <a:ext cx="524124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A17EBF"/>
                </a:solidFill>
                <a:latin typeface="Arial"/>
              </a:rPr>
              <a:t>✨ </a:t>
            </a:r>
            <a:r>
              <a:rPr sz="1499" b="1">
                <a:solidFill>
                  <a:srgbClr val="E8E9F3"/>
                </a:solidFill>
                <a:latin typeface="Arial"/>
              </a:rPr>
              <a:t>逆光拍摄核心技法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212598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测光策略：</a:t>
            </a:r>
            <a:r>
              <a:rPr sz="1199">
                <a:solidFill>
                  <a:srgbClr val="D6D7E1"/>
                </a:solidFill>
                <a:latin typeface="Arial"/>
              </a:rPr>
              <a:t>点测光对准高光区域，避免整体过曝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246887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曝光补偿：</a:t>
            </a:r>
            <a:r>
              <a:rPr sz="1199">
                <a:solidFill>
                  <a:srgbClr val="D6D7E1"/>
                </a:solidFill>
                <a:latin typeface="Arial"/>
              </a:rPr>
              <a:t>+1至+2档保留暗部细节，平衡明暗对比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281177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补光方案：</a:t>
            </a:r>
            <a:r>
              <a:rPr sz="1199">
                <a:solidFill>
                  <a:srgbClr val="D6D7E1"/>
                </a:solidFill>
                <a:latin typeface="Arial"/>
              </a:rPr>
              <a:t>使用反光板，后期阴影/高光调整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315467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创意表现：</a:t>
            </a:r>
            <a:r>
              <a:rPr sz="1199">
                <a:solidFill>
                  <a:srgbClr val="D6D7E1"/>
                </a:solidFill>
                <a:latin typeface="Arial"/>
              </a:rPr>
              <a:t>欠曝剪影效果，利用镜头眩光增加氛围感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337" y="3634740"/>
            <a:ext cx="524124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4F9D69"/>
                </a:solidFill>
                <a:latin typeface="Arial"/>
              </a:rPr>
              <a:t>🔆 </a:t>
            </a:r>
            <a:r>
              <a:rPr sz="1499" b="1">
                <a:solidFill>
                  <a:srgbClr val="E8E9F3"/>
                </a:solidFill>
                <a:latin typeface="Arial"/>
              </a:rPr>
              <a:t>高反差场景曝光控制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411480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测光原则：</a:t>
            </a:r>
            <a:r>
              <a:rPr sz="1199">
                <a:solidFill>
                  <a:srgbClr val="D6D7E1"/>
                </a:solidFill>
                <a:latin typeface="Arial"/>
              </a:rPr>
              <a:t>重点测光高光区域，曝光补偿-1至-2档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445770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硬件解决：</a:t>
            </a:r>
            <a:r>
              <a:rPr sz="1199">
                <a:solidFill>
                  <a:srgbClr val="D6D7E1"/>
                </a:solidFill>
                <a:latin typeface="Arial"/>
              </a:rPr>
              <a:t>GND渐变滤镜平衡天空与地面光比差异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82034" y="44577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 b="1">
                <a:solidFill>
                  <a:srgbClr val="4F9D69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逆光拍摄示例 - 注意光晕和剪影效果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480060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黑卡技术：</a:t>
            </a:r>
            <a:r>
              <a:rPr sz="1199">
                <a:solidFill>
                  <a:srgbClr val="D6D7E1"/>
                </a:solidFill>
                <a:latin typeface="Arial"/>
              </a:rPr>
              <a:t>手动遮挡实现分区曝光，精确控制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2034" y="4869179"/>
            <a:ext cx="4753691" cy="9601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💡 </a:t>
            </a:r>
            <a:r>
              <a:rPr sz="1349" b="1">
                <a:solidFill>
                  <a:srgbClr val="E8E9F3"/>
                </a:solidFill>
                <a:latin typeface="Arial"/>
              </a:rPr>
              <a:t>专业提示：</a:t>
            </a:r>
            <a:r>
              <a:rPr sz="1199">
                <a:solidFill>
                  <a:srgbClr val="D6D7E1"/>
                </a:solidFill>
                <a:latin typeface="Arial"/>
              </a:rPr>
              <a:t> 逆光拍摄时，确保相机传感器保持清洁，否则光线直射会放大传感器上的灰尘痕迹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514350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后期合成：</a:t>
            </a:r>
            <a:r>
              <a:rPr sz="1199">
                <a:solidFill>
                  <a:srgbClr val="D6D7E1"/>
                </a:solidFill>
                <a:latin typeface="Arial"/>
              </a:rPr>
              <a:t>HDR技术合成3-5张不同曝光的照片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1337" y="5623559"/>
            <a:ext cx="524124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E8E9F3"/>
                </a:solidFill>
                <a:latin typeface="Arial"/>
              </a:rPr>
              <a:t>🔧 </a:t>
            </a:r>
            <a:r>
              <a:rPr sz="1499" b="1">
                <a:solidFill>
                  <a:srgbClr val="E8E9F3"/>
                </a:solidFill>
                <a:latin typeface="Arial"/>
              </a:rPr>
              <a:t>设备与技术要求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5116" y="6035040"/>
            <a:ext cx="1072627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RAW格式拍摄 </a:t>
            </a: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优质镜头 </a:t>
            </a: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遮光罩防杂光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13835" y="6446520"/>
            <a:ext cx="85322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028700"/>
            <a:ext cx="10970056" cy="150876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2674620"/>
            <a:ext cx="10970056" cy="150876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4320540"/>
            <a:ext cx="10970056" cy="150876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842" y="1165860"/>
            <a:ext cx="1334638" cy="891540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769" y="4732020"/>
            <a:ext cx="1340784" cy="754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FFFFFF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滤镜系统专业应用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337" y="1097280"/>
            <a:ext cx="1072627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🔍 </a:t>
            </a:r>
            <a:r>
              <a:rPr sz="1799" b="1">
                <a:solidFill>
                  <a:srgbClr val="E8E9F3"/>
                </a:solidFill>
                <a:latin typeface="Arial"/>
              </a:rPr>
              <a:t>ND减光镜长曝光技法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1440180"/>
            <a:ext cx="1036060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档位选择：</a:t>
            </a:r>
            <a:r>
              <a:rPr sz="1199">
                <a:solidFill>
                  <a:srgbClr val="D6D7E1"/>
                </a:solidFill>
                <a:latin typeface="Arial"/>
              </a:rPr>
              <a:t>ND4(2档)轻微模糊水流，ND64(6档)雾化海浪，ND1000(10档)白天极长曝光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1714500"/>
            <a:ext cx="1036060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操作要点：</a:t>
            </a:r>
            <a:r>
              <a:rPr sz="1199">
                <a:solidFill>
                  <a:srgbClr val="D6D7E1"/>
                </a:solidFill>
                <a:latin typeface="Arial"/>
              </a:rPr>
              <a:t>先构图对焦再装滤镜，使用快门线避免震动，开启长曝光降噪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1988819"/>
            <a:ext cx="1036060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创意应用：</a:t>
            </a:r>
            <a:r>
              <a:rPr sz="1199">
                <a:solidFill>
                  <a:srgbClr val="D6D7E1"/>
                </a:solidFill>
                <a:latin typeface="Arial"/>
              </a:rPr>
              <a:t>城市车流光轨、瀑布丝绸效果、云层流动轨迹记录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337" y="2743200"/>
            <a:ext cx="1072627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🌅 </a:t>
            </a:r>
            <a:r>
              <a:rPr sz="1799" b="1">
                <a:solidFill>
                  <a:srgbClr val="E8E9F3"/>
                </a:solidFill>
                <a:latin typeface="Arial"/>
              </a:rPr>
              <a:t>GND渐变滤镜平衡技巧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3086100"/>
            <a:ext cx="1036060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类型选择：</a:t>
            </a:r>
            <a:r>
              <a:rPr sz="1199">
                <a:solidFill>
                  <a:srgbClr val="D6D7E1"/>
                </a:solidFill>
                <a:latin typeface="Arial"/>
              </a:rPr>
              <a:t>软渐变适合不规则地平线，硬渐变适合直线地平线，反向渐变用于日出日落强光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3360420"/>
            <a:ext cx="1036060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使用步骤：</a:t>
            </a:r>
            <a:r>
              <a:rPr sz="1199">
                <a:solidFill>
                  <a:srgbClr val="D6D7E1"/>
                </a:solidFill>
                <a:latin typeface="Arial"/>
              </a:rPr>
              <a:t>评估场景光比→选择适当档位(0.6-1.2常见)→精确对齐渐变线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3634740"/>
            <a:ext cx="1036060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常见问题：</a:t>
            </a:r>
            <a:r>
              <a:rPr sz="1199">
                <a:solidFill>
                  <a:srgbClr val="D6D7E1"/>
                </a:solidFill>
                <a:latin typeface="Arial"/>
              </a:rPr>
              <a:t>过渡不自然改用软渐变，色彩偏差选择高质量玻璃滤镜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337" y="4389120"/>
            <a:ext cx="1072627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✨ </a:t>
            </a:r>
            <a:r>
              <a:rPr sz="1799" b="1">
                <a:solidFill>
                  <a:srgbClr val="E8E9F3"/>
                </a:solidFill>
                <a:latin typeface="Arial"/>
              </a:rPr>
              <a:t>CPL偏振镜增强效果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4732020"/>
            <a:ext cx="1036060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核心功能：</a:t>
            </a:r>
            <a:r>
              <a:rPr sz="1199">
                <a:solidFill>
                  <a:srgbClr val="D6D7E1"/>
                </a:solidFill>
                <a:latin typeface="Arial"/>
              </a:rPr>
              <a:t>增强蓝天饱和度(与太阳90度角)，消除水面/玻璃反光，提升植被层次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5006340"/>
            <a:ext cx="1036060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应用场景：</a:t>
            </a:r>
            <a:r>
              <a:rPr sz="1199">
                <a:solidFill>
                  <a:srgbClr val="D6D7E1"/>
                </a:solidFill>
                <a:latin typeface="Arial"/>
              </a:rPr>
              <a:t>湖泊拍摄消除水面眩光，森林场景增强叶片质感，建筑摄影减少玻璃反光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5280660"/>
            <a:ext cx="1036060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注意事项：</a:t>
            </a:r>
            <a:r>
              <a:rPr sz="1199">
                <a:solidFill>
                  <a:srgbClr val="D6D7E1"/>
                </a:solidFill>
                <a:latin typeface="Arial"/>
              </a:rPr>
              <a:t>广角镜头可能出现不均匀效果，会损失1-2档进光量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447" y="6172200"/>
            <a:ext cx="1097005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风光和人像摄影进阶教程 - 滤镜系统专业应用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714500"/>
            <a:ext cx="5119359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460144" y="1714500"/>
            <a:ext cx="5119359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4457700"/>
            <a:ext cx="1828342" cy="171450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57" y="4457700"/>
            <a:ext cx="2567637" cy="171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📷 </a:t>
            </a:r>
            <a:r>
              <a:rPr sz="2399" b="1">
                <a:solidFill>
                  <a:srgbClr val="FFFFFF"/>
                </a:solidFill>
                <a:latin typeface="Arial"/>
              </a:rPr>
              <a:t>创意技法实践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447" y="1028700"/>
            <a:ext cx="1097005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✨ </a:t>
            </a:r>
            <a:r>
              <a:rPr sz="1799" b="1">
                <a:solidFill>
                  <a:srgbClr val="E8E9F3"/>
                </a:solidFill>
                <a:latin typeface="Arial"/>
              </a:rPr>
              <a:t>长曝光与全景拼接的创意表现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178308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🌟 </a:t>
            </a:r>
            <a:r>
              <a:rPr sz="1349" b="1">
                <a:solidFill>
                  <a:srgbClr val="E8E9F3"/>
                </a:solidFill>
                <a:latin typeface="Arial"/>
              </a:rPr>
              <a:t>长曝光创意技法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3923" y="178308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F9D69"/>
                </a:solidFill>
                <a:latin typeface="Arial"/>
              </a:rPr>
              <a:t>🔄 </a:t>
            </a:r>
            <a:r>
              <a:rPr sz="1349" b="1">
                <a:solidFill>
                  <a:srgbClr val="E8E9F3"/>
                </a:solidFill>
                <a:latin typeface="Arial"/>
              </a:rPr>
              <a:t>全景拼接专业技法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26" y="219456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光绘摄影：</a:t>
            </a:r>
            <a:r>
              <a:rPr sz="1199">
                <a:solidFill>
                  <a:srgbClr val="D6D7E1"/>
                </a:solidFill>
                <a:latin typeface="Arial"/>
              </a:rPr>
              <a:t>黑暗环境中用光源作画，曝光时间10-30秒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3923" y="219456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拍摄要点：</a:t>
            </a:r>
            <a:r>
              <a:rPr sz="1199">
                <a:solidFill>
                  <a:srgbClr val="D6D7E1"/>
                </a:solidFill>
                <a:latin typeface="Arial"/>
              </a:rPr>
              <a:t>重叠30-50%，使用全景云台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" y="253746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星轨拍摄：</a:t>
            </a:r>
            <a:r>
              <a:rPr sz="1199">
                <a:solidFill>
                  <a:srgbClr val="D6D7E1"/>
                </a:solidFill>
                <a:latin typeface="Arial"/>
              </a:rPr>
              <a:t>多张叠加或单张长曝，记录星空轨迹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3923" y="253746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参数设置：</a:t>
            </a:r>
            <a:r>
              <a:rPr sz="1199">
                <a:solidFill>
                  <a:srgbClr val="D6D7E1"/>
                </a:solidFill>
                <a:latin typeface="Arial"/>
              </a:rPr>
              <a:t>手动模式锁定曝光参数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226" y="288036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动态模糊：</a:t>
            </a:r>
            <a:r>
              <a:rPr sz="1199">
                <a:solidFill>
                  <a:srgbClr val="D6D7E1"/>
                </a:solidFill>
                <a:latin typeface="Arial"/>
              </a:rPr>
              <a:t>快门速度1/15-1秒，表现运动感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288036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后期处理：</a:t>
            </a:r>
            <a:r>
              <a:rPr sz="1199">
                <a:solidFill>
                  <a:srgbClr val="D6D7E1"/>
                </a:solidFill>
                <a:latin typeface="Arial"/>
              </a:rPr>
              <a:t>PTGui专业拼接软件，导出TIFF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" y="322326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设备要求：</a:t>
            </a:r>
            <a:r>
              <a:rPr sz="1199">
                <a:solidFill>
                  <a:srgbClr val="D6D7E1"/>
                </a:solidFill>
                <a:latin typeface="Arial"/>
              </a:rPr>
              <a:t>三脚架、遥控快门、关闭防抖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1" y="4457700"/>
            <a:ext cx="182834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📸 </a:t>
            </a:r>
            <a:r>
              <a:rPr sz="1199" b="1">
                <a:solidFill>
                  <a:srgbClr val="E8E9F3"/>
                </a:solidFill>
                <a:latin typeface="Arial"/>
              </a:rPr>
              <a:t>全景拼接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337" y="4594860"/>
            <a:ext cx="158456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💫 </a:t>
            </a:r>
            <a:r>
              <a:rPr sz="1349" b="1">
                <a:solidFill>
                  <a:srgbClr val="E8E9F3"/>
                </a:solidFill>
                <a:latin typeface="Arial"/>
              </a:rPr>
              <a:t>进阶组合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1" y="4800600"/>
            <a:ext cx="1828342" cy="13716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F9D69"/>
                </a:solidFill>
                <a:latin typeface="Arial"/>
              </a:rPr>
              <a:t>↓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1337" y="5006340"/>
            <a:ext cx="158456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◆ </a:t>
            </a:r>
            <a:r>
              <a:rPr sz="1199">
                <a:solidFill>
                  <a:srgbClr val="D6D7E1"/>
                </a:solidFill>
                <a:latin typeface="Arial"/>
              </a:rPr>
              <a:t>焦点堆叠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1337" y="5280660"/>
            <a:ext cx="158456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◆ </a:t>
            </a:r>
            <a:r>
              <a:rPr sz="1199">
                <a:solidFill>
                  <a:srgbClr val="D6D7E1"/>
                </a:solidFill>
                <a:latin typeface="Arial"/>
              </a:rPr>
              <a:t>HDR全景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337" y="5554980"/>
            <a:ext cx="158456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◆ </a:t>
            </a:r>
            <a:r>
              <a:rPr sz="1199">
                <a:solidFill>
                  <a:srgbClr val="D6D7E1"/>
                </a:solidFill>
                <a:latin typeface="Arial"/>
              </a:rPr>
              <a:t>360°球型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447" y="6377940"/>
            <a:ext cx="243779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摄影进阶技法 - 第4页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6446520"/>
            <a:ext cx="12188952" cy="41147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002" y="4937759"/>
            <a:ext cx="2846947" cy="1508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337" y="411479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059"/>
              </a:lnSpc>
            </a:pPr>
            <a:r>
              <a:rPr sz="2549" b="1">
                <a:solidFill>
                  <a:srgbClr val="EF8354"/>
                </a:solidFill>
                <a:latin typeface="Arial"/>
              </a:rPr>
              <a:t>✨ </a:t>
            </a:r>
            <a:r>
              <a:rPr sz="2399" b="1">
                <a:solidFill>
                  <a:srgbClr val="FFFFFF"/>
                </a:solidFill>
                <a:latin typeface="Arial"/>
              </a:rPr>
              <a:t>光线掌控与特殊技法总结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337" y="1234439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🌟 </a:t>
            </a:r>
            <a:r>
              <a:rPr sz="1799" b="1">
                <a:solidFill>
                  <a:srgbClr val="E8E9F3"/>
                </a:solidFill>
                <a:latin typeface="Arial"/>
              </a:rPr>
              <a:t>光线时段掌控要点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2034" y="1234439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🔧 </a:t>
            </a:r>
            <a:r>
              <a:rPr sz="1799" b="1">
                <a:solidFill>
                  <a:srgbClr val="E8E9F3"/>
                </a:solidFill>
                <a:latin typeface="Arial"/>
              </a:rPr>
              <a:t>滤镜系统应用精要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17145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黄金时段：</a:t>
            </a:r>
            <a:r>
              <a:rPr sz="1199">
                <a:solidFill>
                  <a:srgbClr val="D6D7E1"/>
                </a:solidFill>
                <a:latin typeface="Arial"/>
              </a:rPr>
              <a:t>暖色调低角度光的测光与白平衡技巧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5813" y="17145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ND滤镜：</a:t>
            </a:r>
            <a:r>
              <a:rPr sz="1199">
                <a:solidFill>
                  <a:srgbClr val="D6D7E1"/>
                </a:solidFill>
                <a:latin typeface="Arial"/>
              </a:rPr>
              <a:t>根据创意需求选择合适档位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212598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● </a:t>
            </a:r>
            <a:r>
              <a:rPr sz="1199" b="1">
                <a:solidFill>
                  <a:srgbClr val="A17EBF"/>
                </a:solidFill>
                <a:latin typeface="Arial"/>
              </a:rPr>
              <a:t>蓝色时段：</a:t>
            </a:r>
            <a:r>
              <a:rPr sz="1199">
                <a:solidFill>
                  <a:srgbClr val="D6D7E1"/>
                </a:solidFill>
                <a:latin typeface="Arial"/>
              </a:rPr>
              <a:t>短暂窗口期，运用长曝光捕捉城市夜景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5813" y="212598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● </a:t>
            </a:r>
            <a:r>
              <a:rPr sz="1199" b="1">
                <a:solidFill>
                  <a:srgbClr val="A17EBF"/>
                </a:solidFill>
                <a:latin typeface="Arial"/>
              </a:rPr>
              <a:t>GND滤镜：</a:t>
            </a:r>
            <a:r>
              <a:rPr sz="1199">
                <a:solidFill>
                  <a:srgbClr val="D6D7E1"/>
                </a:solidFill>
                <a:latin typeface="Arial"/>
              </a:rPr>
              <a:t>准确评估光比，精确对齐渐变线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253746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4F9D69"/>
                </a:solidFill>
                <a:latin typeface="Arial"/>
              </a:rPr>
              <a:t>实践建议：</a:t>
            </a:r>
            <a:r>
              <a:rPr sz="1199">
                <a:solidFill>
                  <a:srgbClr val="D6D7E1"/>
                </a:solidFill>
                <a:latin typeface="Arial"/>
              </a:rPr>
              <a:t>提前规划拍摄时间，准备充足装备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5813" y="253746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4F9D69"/>
                </a:solidFill>
                <a:latin typeface="Arial"/>
              </a:rPr>
              <a:t>CPL滤镜：</a:t>
            </a:r>
            <a:r>
              <a:rPr sz="1199">
                <a:solidFill>
                  <a:srgbClr val="D6D7E1"/>
                </a:solidFill>
                <a:latin typeface="Arial"/>
              </a:rPr>
              <a:t>理解偏振原理，增强画面层次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337" y="30861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🔍 </a:t>
            </a:r>
            <a:r>
              <a:rPr sz="1799" b="1">
                <a:solidFill>
                  <a:srgbClr val="E8E9F3"/>
                </a:solidFill>
                <a:latin typeface="Arial"/>
              </a:rPr>
              <a:t>复杂光线处理策略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82034" y="30861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📈 </a:t>
            </a:r>
            <a:r>
              <a:rPr sz="1799" b="1">
                <a:solidFill>
                  <a:srgbClr val="E8E9F3"/>
                </a:solidFill>
                <a:latin typeface="Arial"/>
              </a:rPr>
              <a:t>持续进步建议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356616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逆光场景：</a:t>
            </a:r>
            <a:r>
              <a:rPr sz="1199">
                <a:solidFill>
                  <a:srgbClr val="D6D7E1"/>
                </a:solidFill>
                <a:latin typeface="Arial"/>
              </a:rPr>
              <a:t>点测光+曝光补偿+补光技巧综合运用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25813" y="356616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多实践不同光线条件下的拍摄，积累经验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397763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● </a:t>
            </a:r>
            <a:r>
              <a:rPr sz="1199" b="1">
                <a:solidFill>
                  <a:srgbClr val="A17EBF"/>
                </a:solidFill>
                <a:latin typeface="Arial"/>
              </a:rPr>
              <a:t>高反差控制：</a:t>
            </a:r>
            <a:r>
              <a:rPr sz="1199">
                <a:solidFill>
                  <a:srgbClr val="D6D7E1"/>
                </a:solidFill>
                <a:latin typeface="Arial"/>
              </a:rPr>
              <a:t>硬件滤镜与后期HDR技术有机结合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5813" y="397763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学习优秀作品的光线运用与技法原理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43891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4F9D69"/>
                </a:solidFill>
                <a:latin typeface="Arial"/>
              </a:rPr>
              <a:t>关键原则：</a:t>
            </a:r>
            <a:r>
              <a:rPr sz="1199">
                <a:solidFill>
                  <a:srgbClr val="D6D7E1"/>
                </a:solidFill>
                <a:latin typeface="Arial"/>
              </a:rPr>
              <a:t>保护高光细节，适度恢复暗部信息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5813" y="43891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建立个人拍摄参数记录和标准化流程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1337" y="6446520"/>
            <a:ext cx="1072627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439"/>
              </a:lnSpc>
            </a:pPr>
            <a:r>
              <a:rPr sz="1199">
                <a:solidFill>
                  <a:srgbClr val="EF8354"/>
                </a:solidFill>
                <a:latin typeface="Arial"/>
              </a:rPr>
              <a:t>📷 </a:t>
            </a:r>
            <a:r>
              <a:rPr sz="1049">
                <a:solidFill>
                  <a:srgbClr val="D6D7E1"/>
                </a:solidFill>
                <a:latin typeface="Arial"/>
              </a:rPr>
              <a:t>光线掌控是摄影艺术的核心 — 持续练习是掌握技巧的唯一途径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5486400"/>
            <a:ext cx="9751161" cy="82295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04" y="1028700"/>
            <a:ext cx="3428142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668" y="205739"/>
            <a:ext cx="243779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A17EBF"/>
                </a:solidFill>
                <a:latin typeface="Arial"/>
              </a:rPr>
              <a:t>📷 </a:t>
            </a:r>
            <a:r>
              <a:rPr sz="1499">
                <a:solidFill>
                  <a:srgbClr val="E8E9F3"/>
                </a:solidFill>
                <a:latin typeface="Arial"/>
              </a:rPr>
              <a:t>摄影进阶教程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480060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419"/>
              </a:lnSpc>
            </a:pPr>
            <a:r>
              <a:rPr sz="2849" b="1">
                <a:solidFill>
                  <a:srgbClr val="EF8354"/>
                </a:solidFill>
                <a:latin typeface="Arial"/>
              </a:rPr>
              <a:t>✨ </a:t>
            </a:r>
            <a:r>
              <a:rPr sz="2399" b="1">
                <a:solidFill>
                  <a:srgbClr val="FFFFFF"/>
                </a:solidFill>
                <a:latin typeface="Arial"/>
              </a:rPr>
              <a:t>人像摄影的光线设计与控制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5486400"/>
            <a:ext cx="9751161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🎨 </a:t>
            </a:r>
            <a:r>
              <a:rPr sz="1349">
                <a:solidFill>
                  <a:srgbClr val="D6D7E1"/>
                </a:solidFill>
                <a:latin typeface="Arial"/>
              </a:rPr>
              <a:t>从技术到艺术 </a:t>
            </a: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349">
                <a:solidFill>
                  <a:srgbClr val="D6D7E1"/>
                </a:solidFill>
                <a:latin typeface="Arial"/>
              </a:rPr>
              <a:t>提升光线控制能力 </a:t>
            </a: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349">
                <a:solidFill>
                  <a:srgbClr val="D6D7E1"/>
                </a:solidFill>
                <a:latin typeface="Arial"/>
              </a:rPr>
              <a:t>创造专业人像作品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1" y="6515100"/>
            <a:ext cx="182834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439"/>
              </a:lnSpc>
            </a:pPr>
            <a:r>
              <a:rPr sz="1199">
                <a:solidFill>
                  <a:srgbClr val="A0A1A7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234439"/>
            <a:ext cx="5485028" cy="246887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3977639"/>
            <a:ext cx="5485028" cy="246887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23" y="2214067"/>
            <a:ext cx="4875580" cy="3252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447" y="411479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📚 </a:t>
            </a:r>
            <a:r>
              <a:rPr sz="2399" b="1">
                <a:solidFill>
                  <a:srgbClr val="FFFFFF"/>
                </a:solidFill>
                <a:latin typeface="Arial"/>
              </a:rPr>
              <a:t>教程概述与适用人群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226" y="130302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🎯 </a:t>
            </a:r>
            <a:r>
              <a:rPr sz="1799" b="1">
                <a:solidFill>
                  <a:srgbClr val="E8E9F3"/>
                </a:solidFill>
                <a:latin typeface="Arial"/>
              </a:rPr>
              <a:t>教程定位与学习目标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226" y="178308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面向已掌握基础摄影知识的爱好者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212598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涵盖风光摄影和人像摄影两大核心领域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226" y="246887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深入学习进阶技巧、构图方法和后期处理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26" y="281177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帮助读者从基础水平提升至中级专业水平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226" y="404622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🏆 </a:t>
            </a:r>
            <a:r>
              <a:rPr sz="1799" b="1">
                <a:solidFill>
                  <a:srgbClr val="E8E9F3"/>
                </a:solidFill>
                <a:latin typeface="Arial"/>
              </a:rPr>
              <a:t>中级摄影技能标准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" y="452628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技术层面：灵活运用各种拍摄模式，熟练控制曝光三要素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226" y="486917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艺术层面：开始形成个人风格，通过照片传达情感和想法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226" y="521208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评判标准：90%以上照片曝光准确，具备主题拍摄策划能力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3226" y="555498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后期处理：掌握基本工作流程和至少3种专业处理方法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447" y="6446520"/>
            <a:ext cx="10970056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进阶摄影教程 - 从入门到精通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0056" y="6446520"/>
            <a:ext cx="609447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 b="1">
                <a:solidFill>
                  <a:srgbClr val="EF8354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3909059"/>
            <a:ext cx="10970056" cy="10287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75" y="5143500"/>
            <a:ext cx="1928801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>
                <a:solidFill>
                  <a:srgbClr val="EF8354"/>
                </a:solidFill>
                <a:latin typeface="Arial"/>
              </a:rPr>
              <a:t>✨ </a:t>
            </a:r>
            <a:r>
              <a:rPr sz="2399" b="1">
                <a:solidFill>
                  <a:srgbClr val="FFFFFF"/>
                </a:solidFill>
                <a:latin typeface="Arial"/>
              </a:rPr>
              <a:t>光线类型与特性分析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447" y="1028700"/>
            <a:ext cx="10970056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>
                <a:solidFill>
                  <a:srgbClr val="EF8354"/>
                </a:solidFill>
                <a:latin typeface="Arial"/>
              </a:rPr>
              <a:t>🔆 </a:t>
            </a:r>
            <a:r>
              <a:rPr sz="1799" b="1">
                <a:solidFill>
                  <a:srgbClr val="E8E9F3"/>
                </a:solidFill>
                <a:latin typeface="Arial"/>
              </a:rPr>
              <a:t>硬光与柔光的特性对比与应用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447" y="1714500"/>
            <a:ext cx="511935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>
                <a:solidFill>
                  <a:srgbClr val="EF8354"/>
                </a:solidFill>
                <a:latin typeface="Arial"/>
              </a:rPr>
              <a:t>◆ </a:t>
            </a:r>
            <a:r>
              <a:rPr sz="1349" b="1">
                <a:solidFill>
                  <a:srgbClr val="E8E9F3"/>
                </a:solidFill>
                <a:latin typeface="Arial"/>
              </a:rPr>
              <a:t>硬光特性与应用场景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60144" y="1714500"/>
            <a:ext cx="511935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>
                <a:solidFill>
                  <a:srgbClr val="4F9D69"/>
                </a:solidFill>
                <a:latin typeface="Arial"/>
              </a:rPr>
              <a:t>◇ </a:t>
            </a:r>
            <a:r>
              <a:rPr sz="1349" b="1">
                <a:solidFill>
                  <a:srgbClr val="E8E9F3"/>
                </a:solidFill>
                <a:latin typeface="Arial"/>
              </a:rPr>
              <a:t>柔光特性与应用场景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21945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产生强烈阴影和高对比度效果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5813" y="21945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产生柔和过渡和低对比度效果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25374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适合表现人物质感和轮廓线条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5813" y="25374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适合拍摄人像皮肤质感和细腻表现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28803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来源：小光源（直射阳光、裸灯）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5813" y="28803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来源：大光源或漫反射光线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32232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应用：戏剧性人像、男性肖像、艺术创作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25813" y="32232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应用：女性肖像、儿童摄影、商业人像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447" y="3909059"/>
            <a:ext cx="1097005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>
                <a:solidFill>
                  <a:srgbClr val="EF8354"/>
                </a:solidFill>
                <a:latin typeface="Arial"/>
              </a:rPr>
              <a:t>📏 </a:t>
            </a:r>
            <a:r>
              <a:rPr sz="1349" b="1">
                <a:solidFill>
                  <a:srgbClr val="E8E9F3"/>
                </a:solidFill>
                <a:latin typeface="Arial"/>
              </a:rPr>
              <a:t>光源大小与光线硬度的关系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4320540"/>
            <a:ext cx="329101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光源越小，光线越硬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31801" y="4320540"/>
            <a:ext cx="329101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光源越大，光线越柔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88487" y="4320540"/>
            <a:ext cx="329101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距离影响光源的相对大小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342" y="651510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硬光(左)与柔光(右)效果对比示例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703923" y="6035040"/>
            <a:ext cx="4875580" cy="48006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23" y="2119617"/>
            <a:ext cx="4875580" cy="30302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🌞 </a:t>
            </a:r>
            <a:r>
              <a:rPr sz="2399" b="1">
                <a:solidFill>
                  <a:srgbClr val="FFFFFF"/>
                </a:solidFill>
                <a:latin typeface="Arial"/>
              </a:rPr>
              <a:t>自然光应用技巧与时段选择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447" y="1234439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✨ </a:t>
            </a:r>
            <a:r>
              <a:rPr sz="1349" b="1">
                <a:solidFill>
                  <a:srgbClr val="E8E9F3"/>
                </a:solidFill>
                <a:latin typeface="Arial"/>
              </a:rPr>
              <a:t>黄金时段光线特点</a:t>
            </a:r>
            <a:r>
              <a:rPr sz="1199">
                <a:solidFill>
                  <a:srgbClr val="A0A1A7"/>
                </a:solidFill>
                <a:latin typeface="Arial"/>
              </a:rPr>
              <a:t> (日出后/日落前1小时)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5116" y="17145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提供温暖柔和的侧光照明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1988819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色温偏暖，营造浪漫氛围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226314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光线角度低，塑造立体感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253746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最佳人像拍摄时段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447" y="294894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☀️ </a:t>
            </a:r>
            <a:r>
              <a:rPr sz="1349" b="1">
                <a:solidFill>
                  <a:srgbClr val="E8E9F3"/>
                </a:solidFill>
                <a:latin typeface="Arial"/>
              </a:rPr>
              <a:t>正午强光的处理技巧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34290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利用反光板进行补光和柔化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370332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寻找开放阴影区域拍摄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3977639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避免顶光造成的熊猫眼效果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425196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可创造戏剧性高对比效果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447" y="466344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☁️ </a:t>
            </a:r>
            <a:r>
              <a:rPr sz="1349" b="1">
                <a:solidFill>
                  <a:srgbClr val="E8E9F3"/>
                </a:solidFill>
                <a:latin typeface="Arial"/>
              </a:rPr>
              <a:t>阴天光线的优势应用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51435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天空形成天然巨型柔光箱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541782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光线均匀柔和，无明显阴影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569214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适合拍摄细腻皮肤质感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3923" y="6035040"/>
            <a:ext cx="4875580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💡 </a:t>
            </a:r>
            <a:r>
              <a:rPr sz="1199">
                <a:solidFill>
                  <a:srgbClr val="E8E9F3"/>
                </a:solidFill>
                <a:latin typeface="Arial"/>
              </a:rPr>
              <a:t>窗户光是室内人像摄影最经典的自然光源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447" y="6309359"/>
            <a:ext cx="1097005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摄影技巧 </a:t>
            </a:r>
            <a:r>
              <a:rPr sz="1049">
                <a:solidFill>
                  <a:srgbClr val="EF8354"/>
                </a:solidFill>
                <a:latin typeface="Arial"/>
              </a:rPr>
              <a:t>· </a:t>
            </a:r>
            <a:r>
              <a:rPr sz="899">
                <a:solidFill>
                  <a:srgbClr val="A0A1A7"/>
                </a:solidFill>
                <a:latin typeface="Arial"/>
              </a:rPr>
              <a:t>人像摄影 </a:t>
            </a:r>
            <a:r>
              <a:rPr sz="1049">
                <a:solidFill>
                  <a:srgbClr val="EF8354"/>
                </a:solidFill>
                <a:latin typeface="Arial"/>
              </a:rPr>
              <a:t>· </a:t>
            </a:r>
            <a:r>
              <a:rPr sz="899">
                <a:solidFill>
                  <a:srgbClr val="A0A1A7"/>
                </a:solidFill>
                <a:latin typeface="Arial"/>
              </a:rPr>
              <a:t>自然光运用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460144" y="1234439"/>
            <a:ext cx="5119359" cy="150876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1234439"/>
            <a:ext cx="5119359" cy="123443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2811779"/>
            <a:ext cx="5119359" cy="123443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09447" y="4389120"/>
            <a:ext cx="5119359" cy="123443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381" y="3086100"/>
            <a:ext cx="2056885" cy="308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419"/>
              </a:lnSpc>
            </a:pPr>
            <a:r>
              <a:rPr sz="2849" b="1">
                <a:solidFill>
                  <a:srgbClr val="EF8354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人工光布光方案设计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130302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💡 </a:t>
            </a:r>
            <a:r>
              <a:rPr sz="1349" b="1">
                <a:solidFill>
                  <a:srgbClr val="E8E9F3"/>
                </a:solidFill>
                <a:latin typeface="Arial"/>
              </a:rPr>
              <a:t>单灯布光方案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3923" y="130302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⚙️ </a:t>
            </a:r>
            <a:r>
              <a:rPr sz="1349" b="1">
                <a:solidFill>
                  <a:srgbClr val="E8E9F3"/>
                </a:solidFill>
                <a:latin typeface="Arial"/>
              </a:rPr>
              <a:t>布光设计核心原则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26" y="1645919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硬光布光：突出人物立体感和质感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3923" y="1645919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4F9D69"/>
                </a:solidFill>
                <a:latin typeface="Arial"/>
              </a:rPr>
              <a:t>✓ </a:t>
            </a:r>
            <a:r>
              <a:rPr sz="1199" b="1">
                <a:solidFill>
                  <a:srgbClr val="D6D7E1"/>
                </a:solidFill>
                <a:latin typeface="Arial"/>
              </a:rPr>
              <a:t>根据拍摄意图选择光位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" y="1851660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侧光45°布光：经典伦勃朗式效果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3923" y="192024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4F9D69"/>
                </a:solidFill>
                <a:latin typeface="Arial"/>
              </a:rPr>
              <a:t>✓ </a:t>
            </a:r>
            <a:r>
              <a:rPr sz="1199" b="1">
                <a:solidFill>
                  <a:srgbClr val="D6D7E1"/>
                </a:solidFill>
                <a:latin typeface="Arial"/>
              </a:rPr>
              <a:t>注意光线的方向性和质感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226" y="2057400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顶光布光：创造神秘戏剧氛围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21945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4F9D69"/>
                </a:solidFill>
                <a:latin typeface="Arial"/>
              </a:rPr>
              <a:t>✓ </a:t>
            </a:r>
            <a:r>
              <a:rPr sz="1199" b="1">
                <a:solidFill>
                  <a:srgbClr val="D6D7E1"/>
                </a:solidFill>
                <a:latin typeface="Arial"/>
              </a:rPr>
              <a:t>控制光比营造立体感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" y="2263140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逆光布光：营造轮廓光和发丝光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3226" y="288036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💡💡 </a:t>
            </a:r>
            <a:r>
              <a:rPr sz="1349" b="1">
                <a:solidFill>
                  <a:srgbClr val="E8E9F3"/>
                </a:solidFill>
                <a:latin typeface="Arial"/>
              </a:rPr>
              <a:t>双灯布光方案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226" y="3223260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主灯+辅灯组合：主灯提供主要照明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3226" y="3429000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辅助灯用于填充阴影，控制反差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3226" y="3634740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伦勃朗布光：主灯45°角+低位补光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3226" y="3840480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光比控制：通常保持2:1到4:1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226" y="44577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💡💡💡 </a:t>
            </a:r>
            <a:r>
              <a:rPr sz="1349" b="1">
                <a:solidFill>
                  <a:srgbClr val="E8E9F3"/>
                </a:solidFill>
                <a:latin typeface="Arial"/>
              </a:rPr>
              <a:t>多灯布光方案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3226" y="4800600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三点布光：主灯+辅灯+轮廓光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3226" y="5006340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蝴蝶光：正前方高位主灯+两侧辅灯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3226" y="5212080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背景灯：独立控制背景亮度和层次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3226" y="5417820"/>
            <a:ext cx="463180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发丝光：突出头发质感和轮廓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60144" y="6240780"/>
            <a:ext cx="5119359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专业布光方案实拍效果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70056" y="6515100"/>
            <a:ext cx="609447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1/5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028700"/>
            <a:ext cx="5485028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3771900"/>
            <a:ext cx="5485028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338255" y="1028700"/>
            <a:ext cx="5241249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338255" y="3771900"/>
            <a:ext cx="5241249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197" y="3017520"/>
            <a:ext cx="925417" cy="61721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402" y="3017520"/>
            <a:ext cx="617065" cy="617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059"/>
              </a:lnSpc>
            </a:pPr>
            <a:r>
              <a:rPr sz="2549" b="1">
                <a:solidFill>
                  <a:srgbClr val="EF8354"/>
                </a:solidFill>
                <a:latin typeface="Arial"/>
              </a:rPr>
              <a:t>🔧 </a:t>
            </a:r>
            <a:r>
              <a:rPr sz="2399" b="1">
                <a:solidFill>
                  <a:srgbClr val="FFFFFF"/>
                </a:solidFill>
                <a:latin typeface="Arial"/>
              </a:rPr>
              <a:t>辅助工具使用与实例分析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226" y="11658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✨ </a:t>
            </a:r>
            <a:r>
              <a:rPr sz="1349" b="1">
                <a:solidFill>
                  <a:srgbClr val="E8E9F3"/>
                </a:solidFill>
                <a:latin typeface="Arial"/>
              </a:rPr>
              <a:t>反光板的应用技巧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82034" y="11658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☂ </a:t>
            </a:r>
            <a:r>
              <a:rPr sz="1349" b="1">
                <a:solidFill>
                  <a:srgbClr val="E8E9F3"/>
                </a:solidFill>
                <a:latin typeface="Arial"/>
              </a:rPr>
              <a:t>柔光伞系统应用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005" y="1577339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用途：快速补光、塑造立体感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5813" y="1577339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用途：均匀柔化硬光源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7005" y="185166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白色泡沫板：反射最柔和自然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25813" y="185166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透射伞：光线更加柔和均匀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005" y="212598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银色反光板：增强光线强度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25813" y="212598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反射伞：光效更强更集中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005" y="240030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金色反光板：营造温暖色调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5813" y="240030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尺寸选择：影响光线覆盖范围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7005" y="267462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距离控制：影响补光强度和角度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5813" y="267462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距离调节：控制光线硬度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3226" y="390905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F9D69"/>
                </a:solidFill>
                <a:latin typeface="Arial"/>
              </a:rPr>
              <a:t>🎭 </a:t>
            </a:r>
            <a:r>
              <a:rPr sz="1349" b="1">
                <a:solidFill>
                  <a:srgbClr val="E8E9F3"/>
                </a:solidFill>
                <a:latin typeface="Arial"/>
              </a:rPr>
              <a:t>其他专业工具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82034" y="3909059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F9D69"/>
                </a:solidFill>
                <a:latin typeface="Arial"/>
              </a:rPr>
              <a:t>🔍 </a:t>
            </a:r>
            <a:r>
              <a:rPr sz="1349" b="1">
                <a:solidFill>
                  <a:srgbClr val="E8E9F3"/>
                </a:solidFill>
                <a:latin typeface="Arial"/>
              </a:rPr>
              <a:t>实例分析要点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97005" y="432054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限光板：精确控制光线方向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25813" y="432054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混合光源的协调使用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7005" y="459486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蜂巢罩：集中光束，减少溢光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25813" y="459486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根据模特特点调整光位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97005" y="4869179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吸光板：减少不需要的环境反光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25813" y="4869179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动态光线调整技巧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97005" y="514350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柔光箱：创造更大面积柔光源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25813" y="514350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智能设备的辅助应用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360609" y="6377940"/>
            <a:ext cx="1218895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摄影辅助工具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5486400"/>
            <a:ext cx="10970056" cy="10287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609447" y="342900"/>
            <a:ext cx="10970056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💡 </a:t>
            </a:r>
            <a:r>
              <a:rPr sz="2399" b="1">
                <a:solidFill>
                  <a:srgbClr val="FFFFFF"/>
                </a:solidFill>
                <a:latin typeface="Arial"/>
              </a:rPr>
              <a:t>光线控制核心要点与实践指南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447" y="1165860"/>
            <a:ext cx="5485028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✨ </a:t>
            </a:r>
            <a:r>
              <a:rPr sz="1799" b="1">
                <a:solidFill>
                  <a:srgbClr val="E8E9F3"/>
                </a:solidFill>
                <a:latin typeface="Arial"/>
              </a:rPr>
              <a:t>光线控制的基本原则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3923" y="1165860"/>
            <a:ext cx="4875580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⚠️ </a:t>
            </a:r>
            <a:r>
              <a:rPr sz="1799" b="1">
                <a:solidFill>
                  <a:srgbClr val="E8E9F3"/>
                </a:solidFill>
                <a:latin typeface="Arial"/>
              </a:rPr>
              <a:t>常见问题避免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226" y="171450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理解光线特性：</a:t>
            </a:r>
            <a:r>
              <a:rPr sz="1199">
                <a:solidFill>
                  <a:srgbClr val="D6D7E1"/>
                </a:solidFill>
                <a:latin typeface="Arial"/>
              </a:rPr>
              <a:t>硬光vs柔光的选择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7702" y="17145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避免过度复杂的布光方案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205740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掌握光线方向：</a:t>
            </a:r>
            <a:r>
              <a:rPr sz="1199">
                <a:solidFill>
                  <a:srgbClr val="D6D7E1"/>
                </a:solidFill>
                <a:latin typeface="Arial"/>
              </a:rPr>
              <a:t>正面、侧面、逆光效果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7702" y="20574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注意光线与背景的协调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26" y="240030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控制光线质量：</a:t>
            </a:r>
            <a:r>
              <a:rPr sz="1199">
                <a:solidFill>
                  <a:srgbClr val="D6D7E1"/>
                </a:solidFill>
                <a:latin typeface="Arial"/>
              </a:rPr>
              <a:t>通过工具改变光线特性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7702" y="24003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防止光线过硬造成不自然效果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" y="274320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注重光比关系：</a:t>
            </a:r>
            <a:r>
              <a:rPr sz="1199">
                <a:solidFill>
                  <a:srgbClr val="D6D7E1"/>
                </a:solidFill>
                <a:latin typeface="Arial"/>
              </a:rPr>
              <a:t>营造立体感和层次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47702" y="27432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保持光线与拍摄主题的一致性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447" y="3223260"/>
            <a:ext cx="5485028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🔍 </a:t>
            </a:r>
            <a:r>
              <a:rPr sz="1799" b="1">
                <a:solidFill>
                  <a:srgbClr val="E8E9F3"/>
                </a:solidFill>
                <a:latin typeface="Arial"/>
              </a:rPr>
              <a:t>实践技能提升建议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3223260"/>
            <a:ext cx="4875580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🚀 </a:t>
            </a:r>
            <a:r>
              <a:rPr sz="1799" b="1">
                <a:solidFill>
                  <a:srgbClr val="E8E9F3"/>
                </a:solidFill>
                <a:latin typeface="Arial"/>
              </a:rPr>
              <a:t>进阶发展方向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" y="377190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从单灯开始：</a:t>
            </a:r>
            <a:r>
              <a:rPr sz="1199">
                <a:solidFill>
                  <a:srgbClr val="D6D7E1"/>
                </a:solidFill>
                <a:latin typeface="Arial"/>
              </a:rPr>
              <a:t>掌握基础布光原理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47702" y="37719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学习经典布光风格的复制与创新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226" y="411480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观察自然光：</a:t>
            </a:r>
            <a:r>
              <a:rPr sz="1199">
                <a:solidFill>
                  <a:srgbClr val="D6D7E1"/>
                </a:solidFill>
                <a:latin typeface="Arial"/>
              </a:rPr>
              <a:t>学习光线变化规律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7702" y="41148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探索创意光线效果的表现手法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3226" y="445770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多做对比练习：</a:t>
            </a:r>
            <a:r>
              <a:rPr sz="1199">
                <a:solidFill>
                  <a:srgbClr val="D6D7E1"/>
                </a:solidFill>
                <a:latin typeface="Arial"/>
              </a:rPr>
              <a:t>比较不同光线效果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47702" y="44577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掌握混合光源的协调技巧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226" y="480060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建立光线感知：</a:t>
            </a:r>
            <a:r>
              <a:rPr sz="1199">
                <a:solidFill>
                  <a:srgbClr val="D6D7E1"/>
                </a:solidFill>
                <a:latin typeface="Arial"/>
              </a:rPr>
              <a:t>培养对光线的敏感度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47702" y="48006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发展个人独特的光线风格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447" y="5486400"/>
            <a:ext cx="10970056" cy="10287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💡 </a:t>
            </a:r>
            <a:r>
              <a:rPr sz="1349">
                <a:solidFill>
                  <a:srgbClr val="E8E9F3"/>
                </a:solidFill>
                <a:latin typeface="Arial"/>
              </a:rPr>
              <a:t>持续练习是掌握光线控制的关键，</a:t>
            </a:r>
            <a:r>
              <a:rPr sz="1349">
                <a:solidFill>
                  <a:srgbClr val="E8E9F3"/>
                </a:solidFill>
                <a:latin typeface="Arial"/>
              </a:rPr>
              <a:t>建议从基础技法开始，逐步提升到创意表达层面。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70056" y="6515100"/>
            <a:ext cx="609447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1/5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437790" y="3086100"/>
            <a:ext cx="7313371" cy="20574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047238" y="5486400"/>
            <a:ext cx="6094476" cy="5486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09447" y="3429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879"/>
              </a:lnSpc>
            </a:pPr>
            <a:r>
              <a:rPr sz="2399">
                <a:solidFill>
                  <a:srgbClr val="EF8354"/>
                </a:solidFill>
                <a:latin typeface="Arial"/>
              </a:rPr>
              <a:t>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0056" y="3429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879"/>
              </a:lnSpc>
            </a:pPr>
            <a:r>
              <a:rPr sz="2399">
                <a:solidFill>
                  <a:srgbClr val="EF8354"/>
                </a:solidFill>
                <a:latin typeface="Arial"/>
              </a:rPr>
              <a:t>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371600"/>
            <a:ext cx="9751161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EF8354"/>
                </a:solidFill>
                <a:latin typeface="Arial"/>
              </a:rPr>
              <a:t>📷 </a:t>
            </a:r>
            <a:r>
              <a:rPr sz="2399" b="1">
                <a:solidFill>
                  <a:srgbClr val="FFFFFF"/>
                </a:solidFill>
                <a:latin typeface="Arial"/>
              </a:rPr>
              <a:t>人像摄影的表现力与互动技巧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240030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E8E9F3"/>
                </a:solidFill>
                <a:latin typeface="Arial"/>
              </a:rPr>
              <a:t>人像摄影进阶教程 - 从技术掌握到艺术表达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3458" y="3223260"/>
            <a:ext cx="65820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👤 </a:t>
            </a:r>
            <a:r>
              <a:rPr sz="1349">
                <a:solidFill>
                  <a:srgbClr val="D6D7E1"/>
                </a:solidFill>
                <a:latin typeface="Arial"/>
              </a:rPr>
              <a:t>掌握模特指导与沟通的核心技巧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3458" y="3634740"/>
            <a:ext cx="65820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🔍 </a:t>
            </a:r>
            <a:r>
              <a:rPr sz="1349">
                <a:solidFill>
                  <a:srgbClr val="D6D7E1"/>
                </a:solidFill>
                <a:latin typeface="Arial"/>
              </a:rPr>
              <a:t>理解不同焦距和构图对人像效果的影响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03458" y="4046220"/>
            <a:ext cx="65820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🌄 </a:t>
            </a:r>
            <a:r>
              <a:rPr sz="1349">
                <a:solidFill>
                  <a:srgbClr val="D6D7E1"/>
                </a:solidFill>
                <a:latin typeface="Arial"/>
              </a:rPr>
              <a:t>学习环境人像的拍摄思路与融合技巧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03458" y="4457700"/>
            <a:ext cx="65820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💫 </a:t>
            </a:r>
            <a:r>
              <a:rPr sz="1349">
                <a:solidFill>
                  <a:srgbClr val="D6D7E1"/>
                </a:solidFill>
                <a:latin typeface="Arial"/>
              </a:rPr>
              <a:t>提升人像摄影的情感表达和视觉冲击力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7238" y="5486400"/>
            <a:ext cx="609447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适用人群：具备基础摄影知识，希望在人像摄影领域进阶的摄影爱好者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7238" y="5760720"/>
            <a:ext cx="609447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学习目标：从技术层面提升到艺术表达，创作更具表现力的人像作品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6" y="1645919"/>
            <a:ext cx="5485028" cy="4594860"/>
          </a:xfrm>
          <a:prstGeom prst="rect">
            <a:avLst/>
          </a:prstGeom>
          <a:noFill/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1165860"/>
            <a:ext cx="4875580" cy="51435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2114550"/>
            <a:ext cx="548502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447" y="342900"/>
            <a:ext cx="10970056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059"/>
              </a:lnSpc>
            </a:pPr>
            <a:r>
              <a:rPr sz="2549" b="1">
                <a:solidFill>
                  <a:srgbClr val="FFFFFF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模特指导与沟通技巧基础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447" y="1165860"/>
            <a:ext cx="1097005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🔄 </a:t>
            </a:r>
            <a:r>
              <a:rPr sz="1799" b="1">
                <a:solidFill>
                  <a:srgbClr val="E8E9F3"/>
                </a:solidFill>
                <a:latin typeface="Arial"/>
              </a:rPr>
              <a:t>建立拍摄现场的良好氛围与有效沟通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447" y="1645919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D6D7E1"/>
                </a:solidFill>
                <a:latin typeface="Arial"/>
              </a:rPr>
              <a:t>拍摄前的准备与氛围营造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1988819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建立信任关系，消除紧张情绪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226314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明确拍摄目标和风格方向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253746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适度幽默，保持轻松愉快的拍摄环境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447" y="288036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D6D7E1"/>
                </a:solidFill>
                <a:latin typeface="Arial"/>
              </a:rPr>
              <a:t>动作引导的三大核心法则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322326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重心偏移：创造动态美感和视觉平衡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349758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曲线构建：利用身体线条营造优美姿态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377190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动态平衡：在静态中表现生动的表现力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447" y="411480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D6D7E1"/>
                </a:solidFill>
                <a:latin typeface="Arial"/>
              </a:rPr>
              <a:t>情感表达的互动技巧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445770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场景化描述：用生动的语言引导情感状态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473202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音乐辅助：利用背景音乐调动情绪氛围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500634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即时回看：通过展示效果增强模特信心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447" y="534924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D6D7E1"/>
                </a:solidFill>
                <a:latin typeface="Arial"/>
              </a:rPr>
              <a:t>精准反馈与拍摄节奏控制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5116" y="569214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及时给予正面鼓励和建设性建议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5116" y="5966460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掌握拍摄节奏，避免疲劳和情绪低落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4476" y="6309359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专业指导前后的人像效果对比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31337" y="1645919"/>
            <a:ext cx="5119359" cy="46634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338255" y="1645919"/>
            <a:ext cx="5119359" cy="46634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233" y="2263140"/>
            <a:ext cx="2821402" cy="37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337" y="411479"/>
            <a:ext cx="10726277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FFFFFF"/>
                </a:solidFill>
                <a:latin typeface="Arial"/>
              </a:rPr>
              <a:t>📷 </a:t>
            </a:r>
            <a:r>
              <a:rPr sz="2399" b="1">
                <a:solidFill>
                  <a:srgbClr val="FFFFFF"/>
                </a:solidFill>
                <a:latin typeface="Arial"/>
              </a:rPr>
              <a:t>焦距选择与构图技巧进阶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337" y="1097280"/>
            <a:ext cx="1072627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EF8354"/>
                </a:solidFill>
                <a:latin typeface="Arial"/>
              </a:rPr>
              <a:t>🔍 </a:t>
            </a:r>
            <a:r>
              <a:rPr sz="1799" b="1">
                <a:solidFill>
                  <a:srgbClr val="E8E9F3"/>
                </a:solidFill>
                <a:latin typeface="Arial"/>
              </a:rPr>
              <a:t>不同焦距镜头对人像效果的影响与应用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178308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📏 </a:t>
            </a:r>
            <a:r>
              <a:rPr sz="1349" b="1">
                <a:solidFill>
                  <a:srgbClr val="E8E9F3"/>
                </a:solidFill>
                <a:latin typeface="Arial"/>
              </a:rPr>
              <a:t>焦距对人像的视觉效果影响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2034" y="17830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🔎 </a:t>
            </a:r>
            <a:r>
              <a:rPr sz="1349" b="1">
                <a:solidFill>
                  <a:srgbClr val="E8E9F3"/>
                </a:solidFill>
                <a:latin typeface="Arial"/>
              </a:rPr>
              <a:t>不同焦距镜头效果对比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005" y="2194560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广角镜头（24-35mm）：</a:t>
            </a:r>
            <a:r>
              <a:rPr sz="1199">
                <a:solidFill>
                  <a:srgbClr val="D6D7E1"/>
                </a:solidFill>
                <a:latin typeface="Arial"/>
              </a:rPr>
              <a:t>环境融入，空间感强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005" y="2537460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标准镜头（50-85mm）：</a:t>
            </a:r>
            <a:r>
              <a:rPr sz="1199">
                <a:solidFill>
                  <a:srgbClr val="D6D7E1"/>
                </a:solidFill>
                <a:latin typeface="Arial"/>
              </a:rPr>
              <a:t>自然视角，比例协调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005" y="2880360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中长焦（85-135mm）：</a:t>
            </a:r>
            <a:r>
              <a:rPr sz="1199">
                <a:solidFill>
                  <a:srgbClr val="D6D7E1"/>
                </a:solidFill>
                <a:latin typeface="Arial"/>
              </a:rPr>
              <a:t>背景虚化佳，人物突出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005" y="3223260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长焦镜头（135mm+）：</a:t>
            </a:r>
            <a:r>
              <a:rPr sz="1199">
                <a:solidFill>
                  <a:srgbClr val="D6D7E1"/>
                </a:solidFill>
                <a:latin typeface="Arial"/>
              </a:rPr>
              <a:t>强烈虚化，空间压缩感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370332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🎭 </a:t>
            </a:r>
            <a:r>
              <a:rPr sz="1349" b="1">
                <a:solidFill>
                  <a:srgbClr val="E8E9F3"/>
                </a:solidFill>
                <a:latin typeface="Arial"/>
              </a:rPr>
              <a:t>人像构图的高级技巧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005" y="4114800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拍摄角度：</a:t>
            </a:r>
            <a:r>
              <a:rPr sz="1199">
                <a:solidFill>
                  <a:srgbClr val="D6D7E1"/>
                </a:solidFill>
                <a:latin typeface="Arial"/>
              </a:rPr>
              <a:t>仰拍威严，俯拍亲和，平拍真实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005" y="4457700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构图比例：</a:t>
            </a:r>
            <a:r>
              <a:rPr sz="1199">
                <a:solidFill>
                  <a:srgbClr val="D6D7E1"/>
                </a:solidFill>
                <a:latin typeface="Arial"/>
              </a:rPr>
              <a:t>头像、半身、全身的表现力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4937759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✨ </a:t>
            </a:r>
            <a:r>
              <a:rPr sz="1349" b="1">
                <a:solidFill>
                  <a:srgbClr val="E8E9F3"/>
                </a:solidFill>
                <a:latin typeface="Arial"/>
              </a:rPr>
              <a:t>人物形象塑造与情感传达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005" y="5349240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构图元素强化人物性格特征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7005" y="5692140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光影和背景营造情感氛围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13835" y="6515100"/>
            <a:ext cx="609447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12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582034" y="6377940"/>
            <a:ext cx="4875580" cy="27432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582034" y="3634740"/>
            <a:ext cx="4875580" cy="137160"/>
          </a:xfrm>
          <a:prstGeom prst="rect">
            <a:avLst/>
          </a:prstGeom>
          <a:solidFill>
            <a:srgbClr val="EF83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180" y="1165860"/>
            <a:ext cx="4067288" cy="24003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215" y="3840480"/>
            <a:ext cx="1691217" cy="2537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337" y="411479"/>
            <a:ext cx="10726277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环境人像与情感表达技巧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337" y="1165860"/>
            <a:ext cx="536313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🔄 </a:t>
            </a:r>
            <a:r>
              <a:rPr sz="1349" b="1">
                <a:solidFill>
                  <a:srgbClr val="E8E9F3"/>
                </a:solidFill>
                <a:latin typeface="Arial"/>
              </a:rPr>
              <a:t>人物与环境的有机融合与情感故事表达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337" y="1645919"/>
            <a:ext cx="536313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🌟 </a:t>
            </a:r>
            <a:r>
              <a:rPr sz="1349" b="1">
                <a:solidFill>
                  <a:srgbClr val="E8E9F3"/>
                </a:solidFill>
                <a:latin typeface="Arial"/>
              </a:rPr>
              <a:t>环境人像的拍摄思路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1988819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环境选择：</a:t>
            </a:r>
            <a:r>
              <a:rPr sz="1199">
                <a:solidFill>
                  <a:srgbClr val="D6D7E1"/>
                </a:solidFill>
                <a:latin typeface="Arial"/>
              </a:rPr>
              <a:t>与人物气质、主题相协调的场景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226314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比例关系：</a:t>
            </a:r>
            <a:r>
              <a:rPr sz="1199">
                <a:solidFill>
                  <a:srgbClr val="D6D7E1"/>
                </a:solidFill>
                <a:latin typeface="Arial"/>
              </a:rPr>
              <a:t>突出人物还是展现环境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253746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色彩搭配：</a:t>
            </a:r>
            <a:r>
              <a:rPr sz="1199">
                <a:solidFill>
                  <a:srgbClr val="D6D7E1"/>
                </a:solidFill>
                <a:latin typeface="Arial"/>
              </a:rPr>
              <a:t>服装与环境色调的和谐统一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2811779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光线利用：</a:t>
            </a:r>
            <a:r>
              <a:rPr sz="1199">
                <a:solidFill>
                  <a:srgbClr val="D6D7E1"/>
                </a:solidFill>
                <a:latin typeface="Arial"/>
              </a:rPr>
              <a:t>自然光与环境光的巧妙结合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337" y="3223260"/>
            <a:ext cx="536313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📖 </a:t>
            </a:r>
            <a:r>
              <a:rPr sz="1349" b="1">
                <a:solidFill>
                  <a:srgbClr val="E8E9F3"/>
                </a:solidFill>
                <a:latin typeface="Arial"/>
              </a:rPr>
              <a:t>讲述完整视觉故事的方法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356616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主题确定：</a:t>
            </a:r>
            <a:r>
              <a:rPr sz="1199">
                <a:solidFill>
                  <a:srgbClr val="D6D7E1"/>
                </a:solidFill>
                <a:latin typeface="Arial"/>
              </a:rPr>
              <a:t>明确要表达的情感或概念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384048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细节安排：</a:t>
            </a:r>
            <a:r>
              <a:rPr sz="1199">
                <a:solidFill>
                  <a:srgbClr val="D6D7E1"/>
                </a:solidFill>
                <a:latin typeface="Arial"/>
              </a:rPr>
              <a:t>道具、背景元素的精心选择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41148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情节暗示：</a:t>
            </a:r>
            <a:r>
              <a:rPr sz="1199">
                <a:solidFill>
                  <a:srgbClr val="D6D7E1"/>
                </a:solidFill>
                <a:latin typeface="Arial"/>
              </a:rPr>
              <a:t>通过画面元素暗示故事情节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438912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系列拍摄：</a:t>
            </a:r>
            <a:r>
              <a:rPr sz="1199">
                <a:solidFill>
                  <a:srgbClr val="D6D7E1"/>
                </a:solidFill>
                <a:latin typeface="Arial"/>
              </a:rPr>
              <a:t>多角度多场景展现完整故事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337" y="4800600"/>
            <a:ext cx="536313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💫 </a:t>
            </a:r>
            <a:r>
              <a:rPr sz="1349" b="1">
                <a:solidFill>
                  <a:srgbClr val="E8E9F3"/>
                </a:solidFill>
                <a:latin typeface="Arial"/>
              </a:rPr>
              <a:t>情感表达的深度技巧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51435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真实情感捕捉</a:t>
            </a:r>
            <a:r>
              <a:rPr sz="1199">
                <a:solidFill>
                  <a:srgbClr val="D6D7E1"/>
                </a:solidFill>
                <a:latin typeface="Arial"/>
              </a:rPr>
              <a:t> • 情感引导 • </a:t>
            </a:r>
            <a:r>
              <a:rPr sz="1199" b="1">
                <a:solidFill>
                  <a:srgbClr val="D6D7E1"/>
                </a:solidFill>
                <a:latin typeface="Arial"/>
              </a:rPr>
              <a:t>氛围营造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5116" y="541782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后期增强：</a:t>
            </a:r>
            <a:r>
              <a:rPr sz="1199">
                <a:solidFill>
                  <a:srgbClr val="D6D7E1"/>
                </a:solidFill>
                <a:latin typeface="Arial"/>
              </a:rPr>
              <a:t>适度调色和处理强化情感表达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1337" y="5760720"/>
            <a:ext cx="536313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🏙️ </a:t>
            </a:r>
            <a:r>
              <a:rPr sz="1349" b="1">
                <a:solidFill>
                  <a:srgbClr val="E8E9F3"/>
                </a:solidFill>
                <a:latin typeface="Arial"/>
              </a:rPr>
              <a:t>常见环境人像类型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5116" y="6103619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都市人像：</a:t>
            </a:r>
            <a:r>
              <a:rPr sz="1199">
                <a:solidFill>
                  <a:srgbClr val="D6D7E1"/>
                </a:solidFill>
                <a:latin typeface="Arial"/>
              </a:rPr>
              <a:t>利用建筑线条和城市元素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5116" y="637794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D6D7E1"/>
                </a:solidFill>
                <a:latin typeface="Arial"/>
              </a:rPr>
              <a:t>自然人像：</a:t>
            </a:r>
            <a:r>
              <a:rPr sz="1199">
                <a:solidFill>
                  <a:srgbClr val="D6D7E1"/>
                </a:solidFill>
                <a:latin typeface="Arial"/>
              </a:rPr>
              <a:t>融入自然景观，展现人与自然和谐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82034" y="637794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439"/>
              </a:lnSpc>
            </a:pPr>
            <a:r>
              <a:rPr sz="1199">
                <a:solidFill>
                  <a:srgbClr val="EF8354"/>
                </a:solidFill>
                <a:latin typeface="Arial"/>
              </a:rPr>
              <a:t>📷 </a:t>
            </a:r>
            <a:r>
              <a:rPr sz="1049">
                <a:solidFill>
                  <a:srgbClr val="D6D7E1"/>
                </a:solidFill>
                <a:latin typeface="Arial"/>
              </a:rPr>
              <a:t>情感与环境的完美融合是环境人像的精髓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487558" y="1508760"/>
            <a:ext cx="11213835" cy="13716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87558" y="5074920"/>
            <a:ext cx="11213835" cy="1371600"/>
          </a:xfrm>
          <a:prstGeom prst="rect">
            <a:avLst/>
          </a:prstGeom>
          <a:solidFill>
            <a:srgbClr val="45364B"/>
          </a:solidFill>
          <a:ln w="12700">
            <a:solidFill>
              <a:srgbClr val="634B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487558" y="2880360"/>
            <a:ext cx="11213835" cy="109728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487558" y="3977639"/>
            <a:ext cx="11213835" cy="109728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09447" y="342900"/>
            <a:ext cx="10970056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实战技巧总结与持续提升建议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13835" y="3429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EF8354"/>
                </a:solidFill>
                <a:latin typeface="Arial"/>
              </a:rPr>
              <a:t>📷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447" y="1028700"/>
            <a:ext cx="1097005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8E9F3"/>
                </a:solidFill>
                <a:latin typeface="Arial"/>
              </a:rPr>
              <a:t>人像摄影表现力提升的系统方法与实践指南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447" y="1577339"/>
            <a:ext cx="1097005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🔍 </a:t>
            </a:r>
            <a:r>
              <a:rPr sz="1499" b="1">
                <a:solidFill>
                  <a:srgbClr val="E8E9F3"/>
                </a:solidFill>
                <a:latin typeface="Arial"/>
              </a:rPr>
              <a:t>核心技能总结回顾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1988819"/>
            <a:ext cx="1060438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沟通技巧：</a:t>
            </a:r>
            <a:r>
              <a:rPr sz="1199">
                <a:solidFill>
                  <a:srgbClr val="D6D7E1"/>
                </a:solidFill>
                <a:latin typeface="Arial"/>
              </a:rPr>
              <a:t>建立信任、精准指导、情感引导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2263140"/>
            <a:ext cx="1060438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技术掌握：</a:t>
            </a:r>
            <a:r>
              <a:rPr sz="1199">
                <a:solidFill>
                  <a:srgbClr val="D6D7E1"/>
                </a:solidFill>
                <a:latin typeface="Arial"/>
              </a:rPr>
              <a:t>焦距选择、构图技巧、光线控制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2537460"/>
            <a:ext cx="1060438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艺术表达：</a:t>
            </a:r>
            <a:r>
              <a:rPr sz="1199">
                <a:solidFill>
                  <a:srgbClr val="D6D7E1"/>
                </a:solidFill>
                <a:latin typeface="Arial"/>
              </a:rPr>
              <a:t>情感传达、故事叙述、个人风格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447" y="2948940"/>
            <a:ext cx="1097005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F9D69"/>
                </a:solidFill>
                <a:latin typeface="Arial"/>
              </a:rPr>
              <a:t>🔄 </a:t>
            </a:r>
            <a:r>
              <a:rPr sz="1499" b="1">
                <a:solidFill>
                  <a:srgbClr val="E8E9F3"/>
                </a:solidFill>
                <a:latin typeface="Arial"/>
              </a:rPr>
              <a:t>实战练习建议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336042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日常练习：</a:t>
            </a:r>
            <a:r>
              <a:rPr sz="1199">
                <a:solidFill>
                  <a:srgbClr val="D6D7E1"/>
                </a:solidFill>
                <a:latin typeface="Arial"/>
              </a:rPr>
              <a:t>定期进行人像拍摄练习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38255" y="3360420"/>
            <a:ext cx="524124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模特合作：</a:t>
            </a:r>
            <a:r>
              <a:rPr sz="1199">
                <a:solidFill>
                  <a:srgbClr val="D6D7E1"/>
                </a:solidFill>
                <a:latin typeface="Arial"/>
              </a:rPr>
              <a:t>与不同类型模特合作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363474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主题项目：</a:t>
            </a:r>
            <a:r>
              <a:rPr sz="1199">
                <a:solidFill>
                  <a:srgbClr val="D6D7E1"/>
                </a:solidFill>
                <a:latin typeface="Arial"/>
              </a:rPr>
              <a:t>设定特定主题系列创作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38255" y="3634740"/>
            <a:ext cx="524124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环境探索：</a:t>
            </a:r>
            <a:r>
              <a:rPr sz="1199">
                <a:solidFill>
                  <a:srgbClr val="D6D7E1"/>
                </a:solidFill>
                <a:latin typeface="Arial"/>
              </a:rPr>
              <a:t>尝试不同拍摄环境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447" y="4046220"/>
            <a:ext cx="1097005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📚 </a:t>
            </a:r>
            <a:r>
              <a:rPr sz="1499" b="1">
                <a:solidFill>
                  <a:srgbClr val="E8E9F3"/>
                </a:solidFill>
                <a:latin typeface="Arial"/>
              </a:rPr>
              <a:t>持续提升的学习路径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44577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作品分析：</a:t>
            </a:r>
            <a:r>
              <a:rPr sz="1199">
                <a:solidFill>
                  <a:srgbClr val="D6D7E1"/>
                </a:solidFill>
                <a:latin typeface="Arial"/>
              </a:rPr>
              <a:t>学习优秀摄影师的作品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38255" y="4457700"/>
            <a:ext cx="524124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技术更新：</a:t>
            </a:r>
            <a:r>
              <a:rPr sz="1199">
                <a:solidFill>
                  <a:srgbClr val="D6D7E1"/>
                </a:solidFill>
                <a:latin typeface="Arial"/>
              </a:rPr>
              <a:t>关注新技术和处理方法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5116" y="473202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反思总结：</a:t>
            </a:r>
            <a:r>
              <a:rPr sz="1199">
                <a:solidFill>
                  <a:srgbClr val="D6D7E1"/>
                </a:solidFill>
                <a:latin typeface="Arial"/>
              </a:rPr>
              <a:t>定期回顾自己的作品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38255" y="4732020"/>
            <a:ext cx="524124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交流学习：</a:t>
            </a:r>
            <a:r>
              <a:rPr sz="1199">
                <a:solidFill>
                  <a:srgbClr val="D6D7E1"/>
                </a:solidFill>
                <a:latin typeface="Arial"/>
              </a:rPr>
              <a:t>参与摄影社区交流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447" y="5143500"/>
            <a:ext cx="1097005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✨ </a:t>
            </a:r>
            <a:r>
              <a:rPr sz="1499" b="1">
                <a:solidFill>
                  <a:srgbClr val="E8E9F3"/>
                </a:solidFill>
                <a:latin typeface="Arial"/>
              </a:rPr>
              <a:t>发展个人风格的方向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5116" y="5554980"/>
            <a:ext cx="1060438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风格定位：</a:t>
            </a:r>
            <a:r>
              <a:rPr sz="1199">
                <a:solidFill>
                  <a:srgbClr val="D6D7E1"/>
                </a:solidFill>
                <a:latin typeface="Arial"/>
              </a:rPr>
              <a:t>找到自己独特的视觉语言和表达方式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5116" y="5829300"/>
            <a:ext cx="1060438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持续实践：</a:t>
            </a:r>
            <a:r>
              <a:rPr sz="1199">
                <a:solidFill>
                  <a:srgbClr val="D6D7E1"/>
                </a:solidFill>
                <a:latin typeface="Arial"/>
              </a:rPr>
              <a:t>通过大量实践形成稳定的创作风格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5116" y="6103619"/>
            <a:ext cx="1060438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 b="1">
                <a:solidFill>
                  <a:srgbClr val="E8E9F3"/>
                </a:solidFill>
                <a:latin typeface="Arial"/>
              </a:rPr>
              <a:t>创新突破：</a:t>
            </a:r>
            <a:r>
              <a:rPr sz="1199">
                <a:solidFill>
                  <a:srgbClr val="D6D7E1"/>
                </a:solidFill>
                <a:latin typeface="Arial"/>
              </a:rPr>
              <a:t>在掌握基础技能后勇于尝试创新表达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31337" y="1234439"/>
            <a:ext cx="5241249" cy="37719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216365" y="1234439"/>
            <a:ext cx="5241249" cy="37719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731337" y="5212080"/>
            <a:ext cx="10726277" cy="1234439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86" y="4457700"/>
            <a:ext cx="823134" cy="548640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29" y="4457700"/>
            <a:ext cx="365668" cy="548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337" y="411479"/>
            <a:ext cx="10726277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📷 </a:t>
            </a:r>
            <a:r>
              <a:rPr sz="2399" b="1">
                <a:solidFill>
                  <a:srgbClr val="FFFFFF"/>
                </a:solidFill>
                <a:latin typeface="Arial"/>
              </a:rPr>
              <a:t>风光与人像摄影的核心区别与共通点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1371600"/>
            <a:ext cx="475369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🏞️ </a:t>
            </a:r>
            <a:r>
              <a:rPr sz="1799" b="1">
                <a:solidFill>
                  <a:srgbClr val="E8E9F3"/>
                </a:solidFill>
                <a:latin typeface="Arial"/>
              </a:rPr>
              <a:t>风光摄影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60144" y="1371600"/>
            <a:ext cx="475369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👤 </a:t>
            </a:r>
            <a:r>
              <a:rPr sz="1799" b="1">
                <a:solidFill>
                  <a:srgbClr val="E8E9F3"/>
                </a:solidFill>
                <a:latin typeface="Arial"/>
              </a:rPr>
              <a:t>人像摄影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18516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广角镜头(16-35mm)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60144" y="18516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中长焦镜头(50-135mm)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21945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三脚架必备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60144" y="21945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大光圈(f/1.4-f/2.8)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25374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小光圈(f/8-f/16)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60144" y="25374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反光板闪光灯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3017520"/>
            <a:ext cx="475369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8E9F3"/>
                </a:solidFill>
                <a:latin typeface="Arial"/>
              </a:rPr>
              <a:t>🔄 </a:t>
            </a:r>
            <a:r>
              <a:rPr sz="1349" b="1">
                <a:solidFill>
                  <a:srgbClr val="E8E9F3"/>
                </a:solidFill>
                <a:latin typeface="Arial"/>
              </a:rPr>
              <a:t>构图思维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60144" y="3017520"/>
            <a:ext cx="475369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8E9F3"/>
                </a:solidFill>
                <a:latin typeface="Arial"/>
              </a:rPr>
              <a:t>🔄 </a:t>
            </a:r>
            <a:r>
              <a:rPr sz="1349" b="1">
                <a:solidFill>
                  <a:srgbClr val="E8E9F3"/>
                </a:solidFill>
                <a:latin typeface="Arial"/>
              </a:rPr>
              <a:t>构图思维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34290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强调场景整体性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0144" y="34290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以人物为主体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5116" y="37719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注重前中背景关系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60144" y="37719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关注眼神肢体语言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5116" y="41148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遵循经典构图法则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60144" y="41148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考虑人物与环境互动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5116" y="5212080"/>
            <a:ext cx="1023871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EF8354"/>
                </a:solidFill>
                <a:latin typeface="Arial"/>
              </a:rPr>
              <a:t>🔄 </a:t>
            </a:r>
            <a:r>
              <a:rPr sz="1649" b="1">
                <a:solidFill>
                  <a:srgbClr val="FFFFFF"/>
                </a:solidFill>
                <a:latin typeface="Arial"/>
              </a:rPr>
              <a:t>核心共通点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5116" y="5623559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☀️ </a:t>
            </a:r>
            <a:r>
              <a:rPr sz="1199">
                <a:solidFill>
                  <a:srgbClr val="D6D7E1"/>
                </a:solidFill>
                <a:latin typeface="Arial"/>
              </a:rPr>
              <a:t>对光线的深刻理解和精准控制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6365" y="5623559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💻 </a:t>
            </a:r>
            <a:r>
              <a:rPr sz="1199">
                <a:solidFill>
                  <a:srgbClr val="D6D7E1"/>
                </a:solidFill>
                <a:latin typeface="Arial"/>
              </a:rPr>
              <a:t>后期处理的技术支撑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5116" y="589788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🎨 </a:t>
            </a:r>
            <a:r>
              <a:rPr sz="1199">
                <a:solidFill>
                  <a:srgbClr val="D6D7E1"/>
                </a:solidFill>
                <a:latin typeface="Arial"/>
              </a:rPr>
              <a:t>色彩搭配和情绪表达技巧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16365" y="589788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⏱️ </a:t>
            </a:r>
            <a:r>
              <a:rPr sz="1199">
                <a:solidFill>
                  <a:srgbClr val="D6D7E1"/>
                </a:solidFill>
                <a:latin typeface="Arial"/>
              </a:rPr>
              <a:t>"决定性瞬间"的敏锐把握能力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714500"/>
            <a:ext cx="9751161" cy="3429000"/>
          </a:xfrm>
          <a:prstGeom prst="rect">
            <a:avLst/>
          </a:prstGeom>
          <a:solidFill>
            <a:srgbClr val="2D3142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4594860"/>
            <a:ext cx="9751161" cy="8915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31" y="0"/>
            <a:ext cx="1027928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447" y="3429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>
                <a:solidFill>
                  <a:srgbClr val="A17EBF"/>
                </a:solidFill>
                <a:latin typeface="Arial"/>
              </a:rPr>
              <a:t>📷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0056" y="3429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>
                <a:solidFill>
                  <a:srgbClr val="A17EBF"/>
                </a:solidFill>
                <a:latin typeface="Arial"/>
              </a:rPr>
              <a:t>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7145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摄影后期处理的系统工作流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240030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 b="1">
                <a:solidFill>
                  <a:srgbClr val="E8E9F3"/>
                </a:solidFill>
                <a:latin typeface="Arial"/>
              </a:rPr>
              <a:t>后期处理系统工作流完全指南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294894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F9D69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从RAW文件基础调整到精细局部处理的完整流程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3291839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F9D69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Lightroom与Photoshop协同工作的专业方案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363474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F9D69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风光摄影与人像摄影的差异化后期策略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3977639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F9D69"/>
                </a:solidFill>
                <a:latin typeface="Arial"/>
              </a:rPr>
              <a:t>✓ </a:t>
            </a:r>
            <a:r>
              <a:rPr sz="1199">
                <a:solidFill>
                  <a:srgbClr val="D6D7E1"/>
                </a:solidFill>
                <a:latin typeface="Arial"/>
              </a:rPr>
              <a:t>自然美观的处理原则，避免过度后期的常见问题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8895" y="4594860"/>
            <a:ext cx="9751161" cy="8915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🔍 </a:t>
            </a:r>
            <a:r>
              <a:rPr sz="1199">
                <a:solidFill>
                  <a:srgbClr val="D6D7E1"/>
                </a:solidFill>
                <a:latin typeface="Arial"/>
              </a:rPr>
              <a:t>本教程将带您建立科学系统的后期工作流程，掌握色彩校准、色调曲线、HSL面板等高级功能，以及蒙版技术、调整图层、频率分离等进阶技巧，让您的摄影作品达到专业水准。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028700"/>
            <a:ext cx="10970056" cy="10287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2194560"/>
            <a:ext cx="10970056" cy="10287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338255" y="3360420"/>
            <a:ext cx="5241249" cy="13716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338255" y="4937759"/>
            <a:ext cx="5241249" cy="13716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70" y="3360420"/>
            <a:ext cx="2948202" cy="2948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📷 </a:t>
            </a:r>
            <a:r>
              <a:rPr sz="2399" b="1">
                <a:solidFill>
                  <a:srgbClr val="FFFFFF"/>
                </a:solidFill>
                <a:latin typeface="Arial"/>
              </a:rPr>
              <a:t>RAW文件处理基础流程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1097280"/>
            <a:ext cx="1048249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🗂️ </a:t>
            </a:r>
            <a:r>
              <a:rPr sz="1799" b="1">
                <a:solidFill>
                  <a:srgbClr val="E8E9F3"/>
                </a:solidFill>
                <a:latin typeface="Arial"/>
              </a:rPr>
              <a:t>文件准备与整理阶段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005" y="1440180"/>
            <a:ext cx="10238719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RAW格式特性分析与优势理解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005" y="1645919"/>
            <a:ext cx="10238719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批量重命名与元数据管理策略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005" y="1851660"/>
            <a:ext cx="10238719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科学的备份方案与存储架构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" y="2263140"/>
            <a:ext cx="1048249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⚙️ </a:t>
            </a:r>
            <a:r>
              <a:rPr sz="1799" b="1">
                <a:solidFill>
                  <a:srgbClr val="E8E9F3"/>
                </a:solidFill>
                <a:latin typeface="Arial"/>
              </a:rPr>
              <a:t>基础调整核心步骤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7005" y="2606040"/>
            <a:ext cx="10238719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白平衡精确校准：色温与色调双轴调节技巧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005" y="2811779"/>
            <a:ext cx="10238719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曝光补偿与动态范围优化：高光/阴影恢复方法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005" y="3017520"/>
            <a:ext cx="10238719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镜头校正处理：暗角、畸变、色差一键修复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2034" y="34290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🎨 </a:t>
            </a:r>
            <a:r>
              <a:rPr sz="1799" b="1">
                <a:solidFill>
                  <a:srgbClr val="E8E9F3"/>
                </a:solidFill>
                <a:latin typeface="Arial"/>
              </a:rPr>
              <a:t>色调与色彩优化技术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25813" y="3771900"/>
            <a:ext cx="4509912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S型对比度曲线的专业应用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5813" y="3977639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分离色调创意效果：高光/阴影分别着色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25813" y="4320540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HSL面板针对性调整：饱和度与明度联动控制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82034" y="500634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✨ </a:t>
            </a:r>
            <a:r>
              <a:rPr sz="1799" b="1">
                <a:solidFill>
                  <a:srgbClr val="E8E9F3"/>
                </a:solidFill>
                <a:latin typeface="Arial"/>
              </a:rPr>
              <a:t>细节增强处理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25813" y="5349240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锐化参数精确设置：蒙版与半径控制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25813" y="5692140"/>
            <a:ext cx="450991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智能降噪技术：亮度与色彩噪声区别处理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447" y="6377940"/>
            <a:ext cx="243779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摄影后期处理教程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60609" y="6377940"/>
            <a:ext cx="1218895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第 3 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338255" y="3634740"/>
            <a:ext cx="5119359" cy="137160"/>
          </a:xfrm>
          <a:prstGeom prst="rect">
            <a:avLst/>
          </a:prstGeom>
          <a:solidFill>
            <a:srgbClr val="EF8354"/>
          </a:solidFill>
          <a:ln w="12700">
            <a:solidFill>
              <a:srgbClr val="EF835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034" y="1165860"/>
            <a:ext cx="1599799" cy="2400299"/>
          </a:xfrm>
          <a:prstGeom prst="rect">
            <a:avLst/>
          </a:prstGeom>
        </p:spPr>
      </p:pic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17" y="3840480"/>
            <a:ext cx="4529234" cy="240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337" y="411479"/>
            <a:ext cx="10726277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059"/>
              </a:lnSpc>
            </a:pPr>
            <a:r>
              <a:rPr sz="2549" b="1">
                <a:solidFill>
                  <a:srgbClr val="EF8354"/>
                </a:solidFill>
                <a:latin typeface="Arial"/>
              </a:rPr>
              <a:t>🎨 </a:t>
            </a:r>
            <a:r>
              <a:rPr sz="2399" b="1">
                <a:solidFill>
                  <a:srgbClr val="FFFFFF"/>
                </a:solidFill>
                <a:latin typeface="Arial"/>
              </a:rPr>
              <a:t>Lightroom高级功能深度应用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337" y="116586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📊 </a:t>
            </a:r>
            <a:r>
              <a:rPr sz="1649" b="1">
                <a:solidFill>
                  <a:srgbClr val="E8E9F3"/>
                </a:solidFill>
                <a:latin typeface="Arial"/>
              </a:rPr>
              <a:t>色调曲线进阶技巧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1577339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S型曲线增强对比度：避免高光/阴影细节丢失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192024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反S曲线柔化效果：配合清晰度的协调使用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226314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点曲线精准控制：Alt键检测临界点技巧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260604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RGB通道曲线分离调整：色彩偏移精细修正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337" y="308610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🎭 </a:t>
            </a:r>
            <a:r>
              <a:rPr sz="1649" b="1">
                <a:solidFill>
                  <a:srgbClr val="E8E9F3"/>
                </a:solidFill>
                <a:latin typeface="Arial"/>
              </a:rPr>
              <a:t>色彩校准专业应用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349758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三原色校准原理深度解析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384048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红原色调整：肤色和暖色调过渡优化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418338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绿原色控制：自然场景植被色彩表现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452628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蓝原色校准：天空水域色彩层次增强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4869179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阴影色调校准：消除色彩投射现象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337" y="534924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🔍 </a:t>
            </a:r>
            <a:r>
              <a:rPr sz="1649" b="1">
                <a:solidFill>
                  <a:srgbClr val="E8E9F3"/>
                </a:solidFill>
                <a:latin typeface="Arial"/>
              </a:rPr>
              <a:t>HSL面板创意应用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576072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橙色调节：人像肤色自然化处理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6103619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目标调整工具：直观拖动修改方法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38255" y="6309359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📸 </a:t>
            </a:r>
            <a:r>
              <a:rPr sz="1049">
                <a:solidFill>
                  <a:srgbClr val="D6D7E1"/>
                </a:solidFill>
                <a:latin typeface="Arial"/>
              </a:rPr>
              <a:t>风光摄影中HSL与色彩校准的完美结合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703923" y="1508760"/>
            <a:ext cx="4875580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3923" y="4389120"/>
            <a:ext cx="4875580" cy="19202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048" y="1577340"/>
            <a:ext cx="3641330" cy="226314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646" y="4457700"/>
            <a:ext cx="2678135" cy="1783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🖌️ </a:t>
            </a:r>
            <a:r>
              <a:rPr sz="2399" b="1">
                <a:solidFill>
                  <a:srgbClr val="FFFFFF"/>
                </a:solidFill>
                <a:latin typeface="Arial"/>
              </a:rPr>
              <a:t>Photoshop进阶技巧与精细处理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447" y="960120"/>
            <a:ext cx="1097005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8E9F3"/>
                </a:solidFill>
                <a:latin typeface="Arial"/>
              </a:rPr>
              <a:t>Photoshop专业级后期技术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447" y="15087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🎭 </a:t>
            </a:r>
            <a:r>
              <a:rPr sz="1649" b="1">
                <a:solidFill>
                  <a:srgbClr val="E8E9F3"/>
                </a:solidFill>
                <a:latin typeface="Arial"/>
              </a:rPr>
              <a:t>蒙版技术专业应用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447" y="192024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图层蒙版：非破坏性编辑基础操作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447" y="219456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剪贴蒙版：基于下层图层形状的精确控制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447" y="2468879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矢量蒙版：保持边缘清晰度的专业方法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447" y="274320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黑白灰应用法则：完全显示、隐藏与半透明过渡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447" y="301752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"选择并遮住"功能：毛发边缘优化技巧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447" y="34290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🎚️ </a:t>
            </a:r>
            <a:r>
              <a:rPr sz="1649" b="1">
                <a:solidFill>
                  <a:srgbClr val="E8E9F3"/>
                </a:solidFill>
                <a:latin typeface="Arial"/>
              </a:rPr>
              <a:t>调整图层系统化应用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447" y="384048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曲线调整：全局色调精确控制与曝光修正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03923" y="3977639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自然光人像后期处理示例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447" y="411480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色阶优化：动态范围调整与对比度增强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447" y="438912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色相/饱和度：选择性色彩修改与风格化调色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447" y="466344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智能对象转换：保留原始数据的非破坏性编辑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447" y="4937759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混合模式应用：叠加增强与柔光自然过渡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447" y="534924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🔍 </a:t>
            </a:r>
            <a:r>
              <a:rPr sz="1649" b="1">
                <a:solidFill>
                  <a:srgbClr val="E8E9F3"/>
                </a:solidFill>
                <a:latin typeface="Arial"/>
              </a:rPr>
              <a:t>频率分离技术详解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447" y="576072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高频层处理：纹理细节与瑕疵噪点优化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447" y="603504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低频层调整：色彩光影与肤色均匀度控制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447" y="6309359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参数设置标准：5-15像素高斯模糊最佳实践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3923" y="637794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蓝调时段风光后期效果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4251960"/>
            <a:ext cx="10970056" cy="1234439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1577339"/>
            <a:ext cx="5119359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460144" y="1577339"/>
            <a:ext cx="5119359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66" y="5623559"/>
            <a:ext cx="1828342" cy="1028700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52" y="5623559"/>
            <a:ext cx="1743123" cy="102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447" y="342900"/>
            <a:ext cx="10970056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风光与人像后期处理差异化策略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447" y="1028700"/>
            <a:ext cx="1097005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F9D69"/>
                </a:solidFill>
                <a:latin typeface="Arial"/>
              </a:rPr>
              <a:t>🎨 </a:t>
            </a:r>
            <a:r>
              <a:rPr sz="1349" b="1">
                <a:solidFill>
                  <a:srgbClr val="E8E9F3"/>
                </a:solidFill>
                <a:latin typeface="Arial"/>
              </a:rPr>
              <a:t>场景化后期处理专业方案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226" y="1645919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F9D69"/>
                </a:solidFill>
                <a:latin typeface="Arial"/>
              </a:rPr>
              <a:t>🏞️ </a:t>
            </a:r>
            <a:r>
              <a:rPr sz="1349" b="1">
                <a:solidFill>
                  <a:srgbClr val="E8E9F3"/>
                </a:solidFill>
                <a:latin typeface="Arial"/>
              </a:rPr>
              <a:t>风光摄影后期策略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3923" y="1645919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👤 </a:t>
            </a:r>
            <a:r>
              <a:rPr sz="1349" b="1">
                <a:solidFill>
                  <a:srgbClr val="E8E9F3"/>
                </a:solidFill>
                <a:latin typeface="Arial"/>
              </a:rPr>
              <a:t>人像摄影后期方案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205740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全景合成预处理：接片蒙版精确对齐技术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5813" y="205740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肤色统一技术：色温校正与色彩一致性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233172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渐变滤镜模拟：天空地面亮度平衡处理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25813" y="233172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眼神光增强：瞳孔反光与眼部细节优化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260604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自然饱和度控制：避免过度饱和的色彩失真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25813" y="260604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发丝细节保留：边缘锐化与纹理增强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28803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长曝光效果增强：ND滤镜模拟与水面丝绸化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5813" y="28803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频率分离精修：皮肤瑕疵处理与质感保持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3154679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天空层次强化：云层细节恢复与色彩层次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5813" y="3154679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环境融合技巧：人物与背景的和谐统一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5116" y="342900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前景细节优化：岩石纹理与植被色彩增强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25813" y="342900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情感氛围营造：光影对比与色调渲染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3226" y="4320540"/>
            <a:ext cx="1048249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⚙️ </a:t>
            </a:r>
            <a:r>
              <a:rPr sz="1349" b="1">
                <a:solidFill>
                  <a:srgbClr val="E8E9F3"/>
                </a:solidFill>
                <a:latin typeface="Arial"/>
              </a:rPr>
              <a:t>通用处理原则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5116" y="4732020"/>
            <a:ext cx="341290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高ISO噪点智能处理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31801" y="4732020"/>
            <a:ext cx="341290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色偏校正技巧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88487" y="4732020"/>
            <a:ext cx="341290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曝光融合技术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18895" y="500634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亮度色彩噪声分离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5580" y="500634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白平衡微调与色彩平衡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32266" y="500634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HDR自然化处理方法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447" y="6309359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风光滤镜效果对比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03923" y="6309359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环境人像融合处理示例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31337" y="6377940"/>
            <a:ext cx="10726277" cy="3429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628" y="3977639"/>
            <a:ext cx="914171" cy="1371600"/>
          </a:xfrm>
          <a:prstGeom prst="rect">
            <a:avLst/>
          </a:prstGeom>
        </p:spPr>
      </p:pic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492" y="5486400"/>
            <a:ext cx="1028442" cy="102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337" y="411479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059"/>
              </a:lnSpc>
            </a:pPr>
            <a:r>
              <a:rPr sz="2549" b="1">
                <a:solidFill>
                  <a:srgbClr val="EF8354"/>
                </a:solidFill>
                <a:latin typeface="Arial"/>
              </a:rPr>
              <a:t>📷 </a:t>
            </a:r>
            <a:r>
              <a:rPr sz="2399" b="1">
                <a:solidFill>
                  <a:srgbClr val="FFFFFF"/>
                </a:solidFill>
                <a:latin typeface="Arial"/>
              </a:rPr>
              <a:t>自然美观的后期处理原则与实践总结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337" y="1165860"/>
            <a:ext cx="1097005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✨ </a:t>
            </a:r>
            <a:r>
              <a:rPr sz="1799" b="1">
                <a:solidFill>
                  <a:srgbClr val="E8E9F3"/>
                </a:solidFill>
                <a:latin typeface="Arial"/>
              </a:rPr>
              <a:t>专业后期处理核心要点总结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337" y="1714500"/>
            <a:ext cx="536313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F9D69"/>
                </a:solidFill>
                <a:latin typeface="Arial"/>
              </a:rPr>
              <a:t>🔍 </a:t>
            </a:r>
            <a:r>
              <a:rPr sz="1349" b="1">
                <a:solidFill>
                  <a:srgbClr val="E8E9F3"/>
                </a:solidFill>
                <a:latin typeface="Arial"/>
              </a:rPr>
              <a:t>自然美观处理黄金法则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3923" y="17145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🔧 </a:t>
            </a:r>
            <a:r>
              <a:rPr sz="1349" b="1">
                <a:solidFill>
                  <a:srgbClr val="E8E9F3"/>
                </a:solidFill>
                <a:latin typeface="Arial"/>
              </a:rPr>
              <a:t>工作流程优化建议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219456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保持原始色彩真实性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7702" y="21945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建立个人预设库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253746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细节与整体平衡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7702" y="25374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批量处理策略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288036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光影自然过渡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7702" y="28803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版本管理方法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322326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皮肤质感保留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47702" y="32232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输出格式选择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356616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环境色彩协调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47702" y="35661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持续学习改进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1337" y="3977639"/>
            <a:ext cx="536313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⚠️ </a:t>
            </a:r>
            <a:r>
              <a:rPr sz="1349" b="1">
                <a:solidFill>
                  <a:srgbClr val="E8E9F3"/>
                </a:solidFill>
                <a:latin typeface="Arial"/>
              </a:rPr>
              <a:t>常见过度后期问题预防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5116" y="44577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HDR过度处理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5116" y="48006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锐化过度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5116" y="51435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降噪过度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5116" y="54864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色彩过度饱和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5116" y="5829300"/>
            <a:ext cx="511935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对比度极端化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337" y="6377940"/>
            <a:ext cx="1072627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💡 </a:t>
            </a:r>
            <a:r>
              <a:rPr sz="1199">
                <a:solidFill>
                  <a:srgbClr val="D6D7E1"/>
                </a:solidFill>
                <a:latin typeface="Arial"/>
              </a:rPr>
              <a:t>通过系统化的后期工作流程，您将能够创作出既有技术水准又保持自然美感的优秀摄影作品。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114800"/>
            <a:ext cx="12188952" cy="2743200"/>
          </a:xfrm>
          <a:prstGeom prst="rect">
            <a:avLst/>
          </a:prstGeom>
          <a:solidFill>
            <a:srgbClr val="2D3142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99" y="0"/>
            <a:ext cx="7302552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44577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>
                <a:solidFill>
                  <a:srgbClr val="EF8354"/>
                </a:solidFill>
                <a:latin typeface="Arial"/>
              </a:rPr>
              <a:t>📷 </a:t>
            </a:r>
            <a:r>
              <a:rPr sz="2399" b="1">
                <a:solidFill>
                  <a:srgbClr val="FFFFFF"/>
                </a:solidFill>
                <a:latin typeface="Arial"/>
              </a:rPr>
              <a:t>摄影项目构思与创意实践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514350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>
                <a:solidFill>
                  <a:srgbClr val="E8E9F3"/>
                </a:solidFill>
                <a:latin typeface="Arial"/>
              </a:rPr>
              <a:t>从技术到艺术表达的进阶之路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5623559"/>
            <a:ext cx="975116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适合具有基础技能的摄影爱好者，希望在创意表达方面获得突破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6035040"/>
            <a:ext cx="243779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A17EBF"/>
                </a:solidFill>
                <a:latin typeface="Arial"/>
              </a:rPr>
              <a:t>✨ 系列课程 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60609" y="6035040"/>
            <a:ext cx="121889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439"/>
              </a:lnSpc>
            </a:pPr>
            <a:r>
              <a:rPr sz="1199">
                <a:solidFill>
                  <a:srgbClr val="A0A1A7"/>
                </a:solidFill>
                <a:latin typeface="Arial"/>
              </a:rPr>
              <a:t>2023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703923" y="4320540"/>
            <a:ext cx="4875580" cy="178308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326" y="1234439"/>
            <a:ext cx="4114775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447" y="342900"/>
            <a:ext cx="10970056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💡 </a:t>
            </a:r>
            <a:r>
              <a:rPr sz="2399" b="1">
                <a:solidFill>
                  <a:srgbClr val="FFFFFF"/>
                </a:solidFill>
                <a:latin typeface="Arial"/>
              </a:rPr>
              <a:t>摄影项目构思方法论：从灵感到主题确立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447" y="1234439"/>
            <a:ext cx="5485028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A17EBF"/>
                </a:solidFill>
                <a:latin typeface="Arial"/>
              </a:rPr>
              <a:t>🔍 </a:t>
            </a:r>
            <a:r>
              <a:rPr sz="1799" b="1">
                <a:solidFill>
                  <a:srgbClr val="E8E9F3"/>
                </a:solidFill>
                <a:latin typeface="Arial"/>
              </a:rPr>
              <a:t>一、灵感来源的多样性探索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5116" y="1783080"/>
            <a:ext cx="511935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D6D7E1"/>
                </a:solidFill>
                <a:latin typeface="Arial"/>
              </a:rPr>
              <a:t>现实观察与社会议题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219456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关注身边的变化与社会现象，发现有价值的拍摄主题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2606040"/>
            <a:ext cx="511935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D6D7E1"/>
                </a:solidFill>
                <a:latin typeface="Arial"/>
              </a:rPr>
              <a:t>个人情感与记忆挖掘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301752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从个人经历中提取具有普遍意义的情感表达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3429000"/>
            <a:ext cx="511935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D6D7E1"/>
                </a:solidFill>
                <a:latin typeface="Arial"/>
              </a:rPr>
              <a:t>跨学科艺术启发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384048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从音乐、文学、绘画等其他艺术形式中获得创作灵感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447" y="4320540"/>
            <a:ext cx="5485028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4F9D69"/>
                </a:solidFill>
                <a:latin typeface="Arial"/>
              </a:rPr>
              <a:t>🧩 </a:t>
            </a:r>
            <a:r>
              <a:rPr sz="1799" b="1">
                <a:solidFill>
                  <a:srgbClr val="E8E9F3"/>
                </a:solidFill>
                <a:latin typeface="Arial"/>
              </a:rPr>
              <a:t>二、主题确立的系统方法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3923" y="4320540"/>
            <a:ext cx="4875580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 b="1">
                <a:solidFill>
                  <a:srgbClr val="A17EBF"/>
                </a:solidFill>
                <a:latin typeface="Arial"/>
              </a:rPr>
              <a:t>📷 </a:t>
            </a:r>
            <a:r>
              <a:rPr sz="1499" b="1">
                <a:solidFill>
                  <a:srgbClr val="E8E9F3"/>
                </a:solidFill>
                <a:latin typeface="Arial"/>
              </a:rPr>
              <a:t>三、风光与人像主题构思差异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4869179"/>
            <a:ext cx="511935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D6D7E1"/>
                </a:solidFill>
                <a:latin typeface="Arial"/>
              </a:rPr>
              <a:t>维度分析法</a:t>
            </a:r>
            <a:r>
              <a:rPr sz="1499">
                <a:solidFill>
                  <a:srgbClr val="4F9D69"/>
                </a:solidFill>
                <a:latin typeface="Arial"/>
              </a:rPr>
              <a:t> → </a:t>
            </a:r>
            <a:r>
              <a:rPr sz="1199">
                <a:solidFill>
                  <a:srgbClr val="D6D7E1"/>
                </a:solidFill>
                <a:latin typeface="Arial"/>
              </a:rPr>
              <a:t>时间、空间、情感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7702" y="4869179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4F9D69"/>
                </a:solidFill>
                <a:latin typeface="Arial"/>
              </a:rPr>
              <a:t>🏞️ </a:t>
            </a:r>
            <a:r>
              <a:rPr sz="1349" b="1">
                <a:solidFill>
                  <a:srgbClr val="D6D7E1"/>
                </a:solidFill>
                <a:latin typeface="Arial"/>
              </a:rPr>
              <a:t>风光摄影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35260" y="5212080"/>
            <a:ext cx="390046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领域定位、视觉特征、情感映射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5280660"/>
            <a:ext cx="511935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D6D7E1"/>
                </a:solidFill>
                <a:latin typeface="Arial"/>
              </a:rPr>
              <a:t>关键词提取法</a:t>
            </a:r>
            <a:r>
              <a:rPr sz="1499">
                <a:solidFill>
                  <a:srgbClr val="4F9D69"/>
                </a:solidFill>
                <a:latin typeface="Arial"/>
              </a:rPr>
              <a:t> → </a:t>
            </a:r>
            <a:r>
              <a:rPr sz="1199">
                <a:solidFill>
                  <a:srgbClr val="D6D7E1"/>
                </a:solidFill>
                <a:latin typeface="Arial"/>
              </a:rPr>
              <a:t>构建框架和方向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47702" y="555498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A17EBF"/>
                </a:solidFill>
                <a:latin typeface="Arial"/>
              </a:rPr>
              <a:t>👤 </a:t>
            </a:r>
            <a:r>
              <a:rPr sz="1349" b="1">
                <a:solidFill>
                  <a:srgbClr val="D6D7E1"/>
                </a:solidFill>
                <a:latin typeface="Arial"/>
              </a:rPr>
              <a:t>人像摄影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5692140"/>
            <a:ext cx="511935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D6D7E1"/>
                </a:solidFill>
                <a:latin typeface="Arial"/>
              </a:rPr>
              <a:t>视觉隐喻构建</a:t>
            </a:r>
            <a:r>
              <a:rPr sz="1499">
                <a:solidFill>
                  <a:srgbClr val="4F9D69"/>
                </a:solidFill>
                <a:latin typeface="Arial"/>
              </a:rPr>
              <a:t> → </a:t>
            </a:r>
            <a:r>
              <a:rPr sz="1199">
                <a:solidFill>
                  <a:srgbClr val="D6D7E1"/>
                </a:solidFill>
                <a:latin typeface="Arial"/>
              </a:rPr>
              <a:t>象征元素传达深意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35260" y="5897880"/>
            <a:ext cx="390046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主体设计、环境叙事、色彩情绪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60609" y="6377940"/>
            <a:ext cx="121889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第 3 页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703923" y="1508760"/>
            <a:ext cx="4875580" cy="48006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342900"/>
            <a:ext cx="10970056" cy="82295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702" y="1919210"/>
            <a:ext cx="4388022" cy="3293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3226" y="342900"/>
            <a:ext cx="10482498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059"/>
              </a:lnSpc>
            </a:pPr>
            <a:r>
              <a:rPr sz="2549" b="1">
                <a:solidFill>
                  <a:srgbClr val="EF8354"/>
                </a:solidFill>
                <a:latin typeface="Arial"/>
              </a:rPr>
              <a:t>📸 </a:t>
            </a:r>
            <a:r>
              <a:rPr sz="2249" b="1">
                <a:solidFill>
                  <a:srgbClr val="FFFFFF"/>
                </a:solidFill>
                <a:latin typeface="Arial"/>
              </a:rPr>
              <a:t>系列作品创作技巧：连贯性表达与风格统一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447" y="150876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🎨 </a:t>
            </a:r>
            <a:r>
              <a:rPr sz="1799" b="1">
                <a:solidFill>
                  <a:srgbClr val="E8E9F3"/>
                </a:solidFill>
                <a:latin typeface="Arial"/>
              </a:rPr>
              <a:t>一、视觉元素统一系统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1988819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E8E9F3"/>
                </a:solidFill>
                <a:latin typeface="Arial"/>
              </a:rPr>
              <a:t>色调控制策略</a:t>
            </a:r>
            <a:r>
              <a:rPr sz="1199">
                <a:solidFill>
                  <a:srgbClr val="D6D7E1"/>
                </a:solidFill>
                <a:latin typeface="Arial"/>
              </a:rPr>
              <a:t>：建立主色+辅助色规范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240030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E8E9F3"/>
                </a:solidFill>
                <a:latin typeface="Arial"/>
              </a:rPr>
              <a:t>构图逻辑设计</a:t>
            </a:r>
            <a:r>
              <a:rPr sz="1199">
                <a:solidFill>
                  <a:srgbClr val="D6D7E1"/>
                </a:solidFill>
                <a:latin typeface="Arial"/>
              </a:rPr>
              <a:t>：采用固定视角或规律变化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2811779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E8E9F3"/>
                </a:solidFill>
                <a:latin typeface="Arial"/>
              </a:rPr>
              <a:t>视觉符号运用</a:t>
            </a:r>
            <a:r>
              <a:rPr sz="1199">
                <a:solidFill>
                  <a:srgbClr val="D6D7E1"/>
                </a:solidFill>
                <a:latin typeface="Arial"/>
              </a:rPr>
              <a:t>：重复标志性元素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447" y="3291839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📚 </a:t>
            </a:r>
            <a:r>
              <a:rPr sz="1799" b="1">
                <a:solidFill>
                  <a:srgbClr val="E8E9F3"/>
                </a:solidFill>
                <a:latin typeface="Arial"/>
              </a:rPr>
              <a:t>二、叙事结构设计方法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377190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E8E9F3"/>
                </a:solidFill>
                <a:latin typeface="Arial"/>
              </a:rPr>
              <a:t>时间轴叙事</a:t>
            </a:r>
            <a:r>
              <a:rPr sz="1199">
                <a:solidFill>
                  <a:srgbClr val="D6D7E1"/>
                </a:solidFill>
                <a:latin typeface="Arial"/>
              </a:rPr>
              <a:t>：展现变化与发展过程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418338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E8E9F3"/>
                </a:solidFill>
                <a:latin typeface="Arial"/>
              </a:rPr>
              <a:t>空间序列叙事</a:t>
            </a:r>
            <a:r>
              <a:rPr sz="1199">
                <a:solidFill>
                  <a:srgbClr val="D6D7E1"/>
                </a:solidFill>
                <a:latin typeface="Arial"/>
              </a:rPr>
              <a:t>：多重视角表达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459486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E8E9F3"/>
                </a:solidFill>
                <a:latin typeface="Arial"/>
              </a:rPr>
              <a:t>概念递进叙事</a:t>
            </a:r>
            <a:r>
              <a:rPr sz="1199">
                <a:solidFill>
                  <a:srgbClr val="D6D7E1"/>
                </a:solidFill>
                <a:latin typeface="Arial"/>
              </a:rPr>
              <a:t>：从抽象到具体的展开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447" y="507492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⚙️ </a:t>
            </a:r>
            <a:r>
              <a:rPr sz="1799" b="1">
                <a:solidFill>
                  <a:srgbClr val="E8E9F3"/>
                </a:solidFill>
                <a:latin typeface="Arial"/>
              </a:rPr>
              <a:t>三、技术实现要点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5554980"/>
            <a:ext cx="5119359" cy="822959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ts val="23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E8E9F3"/>
                </a:solidFill>
                <a:latin typeface="Arial"/>
              </a:rPr>
              <a:t>前期准备</a:t>
            </a:r>
            <a:r>
              <a:rPr sz="1199">
                <a:solidFill>
                  <a:srgbClr val="D6D7E1"/>
                </a:solidFill>
                <a:latin typeface="Arial"/>
              </a:rPr>
              <a:t>：详细拍摄清单与规划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47702" y="5623559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系列摄影作品展示 - 风格统一与连贯性表达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589788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• </a:t>
            </a:r>
            <a:r>
              <a:rPr sz="1349" b="1">
                <a:solidFill>
                  <a:srgbClr val="E8E9F3"/>
                </a:solidFill>
                <a:latin typeface="Arial"/>
              </a:rPr>
              <a:t>拍摄执行</a:t>
            </a:r>
            <a:r>
              <a:rPr sz="1199">
                <a:solidFill>
                  <a:srgbClr val="D6D7E1"/>
                </a:solidFill>
                <a:latin typeface="Arial"/>
              </a:rPr>
              <a:t>：保证技术参数统一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360609" y="6446520"/>
            <a:ext cx="1218895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摄影进阶教程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028700"/>
            <a:ext cx="10970056" cy="51435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567" y="3566160"/>
            <a:ext cx="3202182" cy="21259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>
                <a:solidFill>
                  <a:srgbClr val="EF8354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知名摄影师案例分析：创作思路与实践方法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5116" y="123443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>
                <a:solidFill>
                  <a:srgbClr val="EF8354"/>
                </a:solidFill>
                <a:latin typeface="Arial"/>
              </a:rPr>
              <a:t>✨ </a:t>
            </a:r>
            <a:r>
              <a:rPr sz="1799" b="1">
                <a:solidFill>
                  <a:srgbClr val="E8E9F3"/>
                </a:solidFill>
                <a:latin typeface="Arial"/>
              </a:rPr>
              <a:t>查理·韦特的自然观察体系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69592" y="1234439"/>
            <a:ext cx="426613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>
                <a:solidFill>
                  <a:srgbClr val="EF8354"/>
                </a:solidFill>
                <a:latin typeface="Arial"/>
              </a:rPr>
              <a:t>⏱️ </a:t>
            </a:r>
            <a:r>
              <a:rPr sz="1799" b="1">
                <a:solidFill>
                  <a:srgbClr val="E8E9F3"/>
                </a:solidFill>
                <a:latin typeface="Arial"/>
              </a:rPr>
              <a:t>创作流程关键节点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1645919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光线预测技术：</a:t>
            </a:r>
            <a:r>
              <a:rPr sz="1199">
                <a:solidFill>
                  <a:srgbClr val="D6D7E1"/>
                </a:solidFill>
                <a:latin typeface="Arial"/>
              </a:rPr>
              <a:t>运用气象学知识辅助拍摄规划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69592" y="1645919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❶ </a:t>
            </a:r>
            <a:r>
              <a:rPr sz="1199" b="1">
                <a:solidFill>
                  <a:srgbClr val="D6D7E1"/>
                </a:solidFill>
                <a:latin typeface="Arial"/>
              </a:rPr>
              <a:t>预研阶段重要性：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35260" y="1920240"/>
            <a:ext cx="390046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占整个项目30%时间的深度调研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1988819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构图哲学理念：</a:t>
            </a:r>
            <a:r>
              <a:rPr sz="1199">
                <a:solidFill>
                  <a:srgbClr val="D6D7E1"/>
                </a:solidFill>
                <a:latin typeface="Arial"/>
              </a:rPr>
              <a:t>黄金时段与地理特征结合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69592" y="226314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❷ </a:t>
            </a:r>
            <a:r>
              <a:rPr sz="1199" b="1">
                <a:solidFill>
                  <a:srgbClr val="D6D7E1"/>
                </a:solidFill>
                <a:latin typeface="Arial"/>
              </a:rPr>
              <a:t>灵活调整原则：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233172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代表作解析：</a:t>
            </a:r>
            <a:r>
              <a:rPr sz="1199">
                <a:solidFill>
                  <a:srgbClr val="D6D7E1"/>
                </a:solidFill>
                <a:latin typeface="Arial"/>
              </a:rPr>
              <a:t>《冰岛极光》系列创作过程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35260" y="2537460"/>
            <a:ext cx="390046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拍摄执行中的创意捕捉与方案优化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27432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>
                <a:solidFill>
                  <a:srgbClr val="EF8354"/>
                </a:solidFill>
                <a:latin typeface="Arial"/>
              </a:rPr>
              <a:t>🏛️ </a:t>
            </a:r>
            <a:r>
              <a:rPr sz="1799" b="1">
                <a:solidFill>
                  <a:srgbClr val="E8E9F3"/>
                </a:solidFill>
                <a:latin typeface="Arial"/>
              </a:rPr>
              <a:t>贝歇夫妇的类型学方法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69592" y="288036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❸ </a:t>
            </a:r>
            <a:r>
              <a:rPr sz="1199" b="1">
                <a:solidFill>
                  <a:srgbClr val="D6D7E1"/>
                </a:solidFill>
                <a:latin typeface="Arial"/>
              </a:rPr>
              <a:t>后期叙事重构：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3154679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系统化拍摄理念：</a:t>
            </a:r>
            <a:r>
              <a:rPr sz="1199">
                <a:solidFill>
                  <a:srgbClr val="D6D7E1"/>
                </a:solidFill>
                <a:latin typeface="Arial"/>
              </a:rPr>
              <a:t>工业建筑的标准化记录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35260" y="3154679"/>
            <a:ext cx="390046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通过编辑手法强化主题表达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349758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中性视角价值：</a:t>
            </a:r>
            <a:r>
              <a:rPr sz="1199">
                <a:solidFill>
                  <a:srgbClr val="D6D7E1"/>
                </a:solidFill>
                <a:latin typeface="Arial"/>
              </a:rPr>
              <a:t>客观记录与主观表达的平衡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384048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当代影响力：</a:t>
            </a:r>
            <a:r>
              <a:rPr sz="1199">
                <a:solidFill>
                  <a:srgbClr val="D6D7E1"/>
                </a:solidFill>
                <a:latin typeface="Arial"/>
              </a:rPr>
              <a:t>对现代纪实摄影的深远影响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5116" y="42519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>
                <a:solidFill>
                  <a:srgbClr val="EF8354"/>
                </a:solidFill>
                <a:latin typeface="Arial"/>
              </a:rPr>
              <a:t>🔍 </a:t>
            </a:r>
            <a:r>
              <a:rPr sz="1799" b="1">
                <a:solidFill>
                  <a:srgbClr val="E8E9F3"/>
                </a:solidFill>
                <a:latin typeface="Arial"/>
              </a:rPr>
              <a:t>安德烈亚斯·古斯基的叙事拓展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5116" y="466344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超大画幅技术：</a:t>
            </a:r>
            <a:r>
              <a:rPr sz="1199">
                <a:solidFill>
                  <a:srgbClr val="D6D7E1"/>
                </a:solidFill>
                <a:latin typeface="Arial"/>
              </a:rPr>
              <a:t>数字拼接技术的创新应用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5116" y="500634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全球化主题表达：</a:t>
            </a:r>
            <a:r>
              <a:rPr sz="1199">
                <a:solidFill>
                  <a:srgbClr val="D6D7E1"/>
                </a:solidFill>
                <a:latin typeface="Arial"/>
              </a:rPr>
              <a:t>摄影语言诠释社会现象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5116" y="534924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D6D7E1"/>
                </a:solidFill>
                <a:latin typeface="Arial"/>
              </a:rPr>
              <a:t>市场隐喻解读：</a:t>
            </a:r>
            <a:r>
              <a:rPr sz="1199">
                <a:solidFill>
                  <a:srgbClr val="D6D7E1"/>
                </a:solidFill>
                <a:latin typeface="Arial"/>
              </a:rPr>
              <a:t>《99美分》系列的社会意义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69592" y="5760720"/>
            <a:ext cx="4266133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摄影作品展示与创作思路分析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165860"/>
            <a:ext cx="10970056" cy="164591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2948940"/>
            <a:ext cx="10970056" cy="164591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4732020"/>
            <a:ext cx="10970056" cy="164591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059"/>
              </a:lnSpc>
            </a:pPr>
            <a:r>
              <a:rPr sz="2549" b="1">
                <a:solidFill>
                  <a:srgbClr val="EF8354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从基础到中级的系统学习路径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226" y="1234439"/>
            <a:ext cx="1048249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🔍 </a:t>
            </a:r>
            <a:r>
              <a:rPr sz="1799" b="1">
                <a:solidFill>
                  <a:srgbClr val="E8E9F3"/>
                </a:solidFill>
                <a:latin typeface="Arial"/>
              </a:rPr>
              <a:t>第一阶段：基础巩固阶段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005" y="1645919"/>
            <a:ext cx="1023871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深入理解相机参数设置对成像的具体影响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005" y="1920240"/>
            <a:ext cx="1023871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掌握不同光线条件下的拍摄技巧和应对策略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005" y="2194560"/>
            <a:ext cx="1023871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练习基本构图法则和色彩运用原理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005" y="2468879"/>
            <a:ext cx="1023871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建立扎实的摄影技术基础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226" y="3017520"/>
            <a:ext cx="1048249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🌄 </a:t>
            </a:r>
            <a:r>
              <a:rPr sz="1799" b="1">
                <a:solidFill>
                  <a:srgbClr val="E8E9F3"/>
                </a:solidFill>
                <a:latin typeface="Arial"/>
              </a:rPr>
              <a:t>第二阶段：专项提升阶段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005" y="3429000"/>
            <a:ext cx="1023871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 b="1">
                <a:solidFill>
                  <a:srgbClr val="4F9D69"/>
                </a:solidFill>
                <a:latin typeface="Arial"/>
              </a:rPr>
              <a:t>风光摄影专项：</a:t>
            </a:r>
            <a:r>
              <a:rPr sz="1199">
                <a:solidFill>
                  <a:srgbClr val="D6D7E1"/>
                </a:solidFill>
                <a:latin typeface="Arial"/>
              </a:rPr>
              <a:t>黄金时段拍摄技巧，HDR和长曝光特殊技法，景观构图与透视控制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7005" y="3703320"/>
            <a:ext cx="1023871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 b="1">
                <a:solidFill>
                  <a:srgbClr val="A17EBF"/>
                </a:solidFill>
                <a:latin typeface="Arial"/>
              </a:rPr>
              <a:t>人像摄影专项：</a:t>
            </a:r>
            <a:r>
              <a:rPr sz="1199">
                <a:solidFill>
                  <a:srgbClr val="D6D7E1"/>
                </a:solidFill>
                <a:latin typeface="Arial"/>
              </a:rPr>
              <a:t>人像构图与姿态引导，表情捕捉与情绪表达，外景人像光线控制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005" y="3977639"/>
            <a:ext cx="1023871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分别深入掌握两大领域的核心技能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3226" y="4800600"/>
            <a:ext cx="1048249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✨ </a:t>
            </a:r>
            <a:r>
              <a:rPr sz="1799" b="1">
                <a:solidFill>
                  <a:srgbClr val="E8E9F3"/>
                </a:solidFill>
                <a:latin typeface="Arial"/>
              </a:rPr>
              <a:t>第三阶段：综合应用阶段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7005" y="5212080"/>
            <a:ext cx="1023871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风光与人像的创意融合表现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005" y="5486400"/>
            <a:ext cx="1023871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个人摄影风格的培养与发展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7005" y="5760720"/>
            <a:ext cx="1023871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后期处理的进阶技巧和工作流程优化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7005" y="6035040"/>
            <a:ext cx="10238719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D6D7E1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完整摄影项目的策划与执行能力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60609" y="6446520"/>
            <a:ext cx="121889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371600"/>
            <a:ext cx="10970056" cy="13716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4732020"/>
            <a:ext cx="6947702" cy="137160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2880360"/>
            <a:ext cx="5119359" cy="17145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460144" y="2880360"/>
            <a:ext cx="5119359" cy="17145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352" y="4732020"/>
            <a:ext cx="1935618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📷 </a:t>
            </a:r>
            <a:r>
              <a:rPr sz="2399" b="1">
                <a:solidFill>
                  <a:srgbClr val="FFFFFF"/>
                </a:solidFill>
                <a:latin typeface="Arial"/>
              </a:rPr>
              <a:t>摄影项目完整工作流程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447" y="891540"/>
            <a:ext cx="1097005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8E9F3"/>
                </a:solidFill>
                <a:latin typeface="Arial"/>
              </a:rPr>
              <a:t>从规划到呈现的系统化实践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226" y="1440180"/>
            <a:ext cx="1048249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>
                <a:solidFill>
                  <a:srgbClr val="A17EBF"/>
                </a:solidFill>
                <a:latin typeface="Arial"/>
              </a:rPr>
              <a:t>🔍 </a:t>
            </a:r>
            <a:r>
              <a:rPr sz="1649" b="1">
                <a:solidFill>
                  <a:srgbClr val="FFFFFF"/>
                </a:solidFill>
                <a:latin typeface="Arial"/>
              </a:rPr>
              <a:t>一、项目规划阶段 </a:t>
            </a:r>
            <a:r>
              <a:rPr sz="1499">
                <a:solidFill>
                  <a:srgbClr val="E8E9F3"/>
                </a:solidFill>
                <a:latin typeface="Arial"/>
              </a:rPr>
              <a:t>(Foundation Phase)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26" y="1783080"/>
            <a:ext cx="1048249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● </a:t>
            </a:r>
            <a:r>
              <a:rPr sz="1349" b="1">
                <a:solidFill>
                  <a:srgbClr val="E8E9F3"/>
                </a:solidFill>
                <a:latin typeface="Arial"/>
              </a:rPr>
              <a:t>主题开发系统：</a:t>
            </a:r>
            <a:r>
              <a:rPr sz="1199">
                <a:solidFill>
                  <a:srgbClr val="D6D7E1"/>
                </a:solidFill>
                <a:latin typeface="Arial"/>
              </a:rPr>
              <a:t>灵感记录系统建立、主题可行性评估、参考案例研究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226" y="2125980"/>
            <a:ext cx="1048249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● </a:t>
            </a:r>
            <a:r>
              <a:rPr sz="1349" b="1">
                <a:solidFill>
                  <a:srgbClr val="E8E9F3"/>
                </a:solidFill>
                <a:latin typeface="Arial"/>
              </a:rPr>
              <a:t>预制作准备：</a:t>
            </a:r>
            <a:r>
              <a:rPr sz="1199">
                <a:solidFill>
                  <a:srgbClr val="D6D7E1"/>
                </a:solidFill>
                <a:latin typeface="Arial"/>
              </a:rPr>
              <a:t>拍摄清单模板制作、技术测试方案设计、应急预案制定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" y="29489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>
                <a:solidFill>
                  <a:srgbClr val="4F9D69"/>
                </a:solidFill>
                <a:latin typeface="Arial"/>
              </a:rPr>
              <a:t>📸 </a:t>
            </a:r>
            <a:r>
              <a:rPr sz="1649" b="1">
                <a:solidFill>
                  <a:srgbClr val="FFFFFF"/>
                </a:solidFill>
                <a:latin typeface="Arial"/>
              </a:rPr>
              <a:t>二、拍摄执行阶段 </a:t>
            </a:r>
            <a:r>
              <a:rPr sz="1499">
                <a:solidFill>
                  <a:srgbClr val="E8E9F3"/>
                </a:solidFill>
                <a:latin typeface="Arial"/>
              </a:rPr>
              <a:t>(Production)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3923" y="29489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>
                <a:solidFill>
                  <a:srgbClr val="A17EBF"/>
                </a:solidFill>
                <a:latin typeface="Arial"/>
              </a:rPr>
              <a:t>🖼 </a:t>
            </a:r>
            <a:r>
              <a:rPr sz="1649" b="1">
                <a:solidFill>
                  <a:srgbClr val="FFFFFF"/>
                </a:solidFill>
                <a:latin typeface="Arial"/>
              </a:rPr>
              <a:t>三、后期与呈现阶段 </a:t>
            </a:r>
            <a:r>
              <a:rPr sz="1499">
                <a:solidFill>
                  <a:srgbClr val="E8E9F3"/>
                </a:solidFill>
                <a:latin typeface="Arial"/>
              </a:rPr>
              <a:t>(Post)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226" y="3291839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每日工作流程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3291839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编辑流程标准化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" y="35661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质量控制体系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3923" y="35661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展示方案多样化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226" y="384048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团队协作管理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3226" y="4800600"/>
            <a:ext cx="646014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>
                <a:solidFill>
                  <a:srgbClr val="4F9D69"/>
                </a:solidFill>
                <a:latin typeface="Arial"/>
              </a:rPr>
              <a:t>⚙️ </a:t>
            </a:r>
            <a:r>
              <a:rPr sz="1649" b="1">
                <a:solidFill>
                  <a:srgbClr val="FFFFFF"/>
                </a:solidFill>
                <a:latin typeface="Arial"/>
              </a:rPr>
              <a:t>四、项目管理要点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3226" y="5143500"/>
            <a:ext cx="646014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⏱ </a:t>
            </a:r>
            <a:r>
              <a:rPr sz="1199" b="1">
                <a:solidFill>
                  <a:srgbClr val="E8E9F3"/>
                </a:solidFill>
                <a:latin typeface="Arial"/>
              </a:rPr>
              <a:t>时间分配原则：</a:t>
            </a:r>
            <a:r>
              <a:rPr sz="1199">
                <a:solidFill>
                  <a:srgbClr val="D6D7E1"/>
                </a:solidFill>
                <a:latin typeface="Arial"/>
              </a:rPr>
              <a:t>规划30%、拍摄40%、后期30%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3226" y="5486400"/>
            <a:ext cx="646014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🔄 </a:t>
            </a:r>
            <a:r>
              <a:rPr sz="1199" b="1">
                <a:solidFill>
                  <a:srgbClr val="E8E9F3"/>
                </a:solidFill>
                <a:latin typeface="Arial"/>
              </a:rPr>
              <a:t>资源整合策略：</a:t>
            </a:r>
            <a:r>
              <a:rPr sz="1199">
                <a:solidFill>
                  <a:srgbClr val="D6D7E1"/>
                </a:solidFill>
                <a:latin typeface="Arial"/>
              </a:rPr>
              <a:t>器材、场地、人员的统筹安排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226" y="5829300"/>
            <a:ext cx="646014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EF8354"/>
                </a:solidFill>
                <a:latin typeface="Arial"/>
              </a:rPr>
              <a:t>⚠️ </a:t>
            </a:r>
            <a:r>
              <a:rPr sz="1199" b="1">
                <a:solidFill>
                  <a:srgbClr val="E8E9F3"/>
                </a:solidFill>
                <a:latin typeface="Arial"/>
              </a:rPr>
              <a:t>风险预案机制：</a:t>
            </a:r>
            <a:r>
              <a:rPr sz="1199">
                <a:solidFill>
                  <a:srgbClr val="D6D7E1"/>
                </a:solidFill>
                <a:latin typeface="Arial"/>
              </a:rPr>
              <a:t>应对天气变化、设备故障、人员调整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447" y="6446520"/>
            <a:ext cx="10970056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© 专业摄影工作流程管理 - 从构思到呈现的系统化方法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6309359"/>
            <a:ext cx="10970056" cy="205739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40" y="4594860"/>
            <a:ext cx="2569271" cy="171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0056" y="13716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EF8354"/>
                </a:solidFill>
                <a:latin typeface="Arial"/>
              </a:rPr>
              <a:t>📷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447" y="342900"/>
            <a:ext cx="10970056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🎨 </a:t>
            </a:r>
            <a:r>
              <a:rPr sz="2399" b="1">
                <a:solidFill>
                  <a:srgbClr val="FFFFFF"/>
                </a:solidFill>
                <a:latin typeface="Arial"/>
              </a:rPr>
              <a:t>个人风格发展：视觉语言构建与持续提升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447" y="1371600"/>
            <a:ext cx="5485028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A17EBF"/>
                </a:solidFill>
                <a:latin typeface="Arial"/>
              </a:rPr>
              <a:t>📊 </a:t>
            </a:r>
            <a:r>
              <a:rPr sz="1799" b="1">
                <a:solidFill>
                  <a:srgbClr val="E8E9F3"/>
                </a:solidFill>
                <a:latin typeface="Arial"/>
              </a:rPr>
              <a:t>风格形成机制深度解析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4476" y="1371600"/>
            <a:ext cx="5485028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A17EBF"/>
                </a:solidFill>
                <a:latin typeface="Arial"/>
              </a:rPr>
              <a:t>🔍 </a:t>
            </a:r>
            <a:r>
              <a:rPr sz="1799" b="1">
                <a:solidFill>
                  <a:srgbClr val="E8E9F3"/>
                </a:solidFill>
                <a:latin typeface="Arial"/>
              </a:rPr>
              <a:t>视觉语言要素构建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192024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个体特质转化</a:t>
            </a:r>
            <a:r>
              <a:rPr sz="1199">
                <a:solidFill>
                  <a:srgbClr val="D6D7E1"/>
                </a:solidFill>
                <a:latin typeface="Arial"/>
              </a:rPr>
              <a:t>：生活经历提炼、灵感档案库建立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38255" y="192024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◆ </a:t>
            </a:r>
            <a:r>
              <a:rPr sz="1199" b="1">
                <a:solidFill>
                  <a:srgbClr val="E8E9F3"/>
                </a:solidFill>
                <a:latin typeface="Arial"/>
              </a:rPr>
              <a:t>核心要素组合</a:t>
            </a:r>
            <a:r>
              <a:rPr sz="1199">
                <a:solidFill>
                  <a:srgbClr val="D6D7E1"/>
                </a:solidFill>
                <a:latin typeface="Arial"/>
              </a:rPr>
              <a:t>：构图模式确立、色彩系统建立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26" y="226314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 b="1">
                <a:solidFill>
                  <a:srgbClr val="E8E9F3"/>
                </a:solidFill>
                <a:latin typeface="Arial"/>
              </a:rPr>
              <a:t>影响因素系统化</a:t>
            </a:r>
            <a:r>
              <a:rPr sz="1199">
                <a:solidFill>
                  <a:srgbClr val="D6D7E1"/>
                </a:solidFill>
                <a:latin typeface="Arial"/>
              </a:rPr>
              <a:t>：文化背景沉淀、艺术流派吸收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38255" y="226314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◆ </a:t>
            </a:r>
            <a:r>
              <a:rPr sz="1199" b="1">
                <a:solidFill>
                  <a:srgbClr val="E8E9F3"/>
                </a:solidFill>
                <a:latin typeface="Arial"/>
              </a:rPr>
              <a:t>辅助识别元素</a:t>
            </a:r>
            <a:r>
              <a:rPr sz="1199">
                <a:solidFill>
                  <a:srgbClr val="D6D7E1"/>
                </a:solidFill>
                <a:latin typeface="Arial"/>
              </a:rPr>
              <a:t>：拍摄角度特色、后期处理风格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447" y="2811779"/>
            <a:ext cx="5485028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A17EBF"/>
                </a:solidFill>
                <a:latin typeface="Arial"/>
              </a:rPr>
              <a:t>⏱ </a:t>
            </a:r>
            <a:r>
              <a:rPr sz="1799" b="1">
                <a:solidFill>
                  <a:srgbClr val="E8E9F3"/>
                </a:solidFill>
                <a:latin typeface="Arial"/>
              </a:rPr>
              <a:t>发展阶段模型与实践路径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4476" y="2811779"/>
            <a:ext cx="5485028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A17EBF"/>
                </a:solidFill>
                <a:latin typeface="Arial"/>
              </a:rPr>
              <a:t>🚀 </a:t>
            </a:r>
            <a:r>
              <a:rPr sz="1799" b="1">
                <a:solidFill>
                  <a:srgbClr val="E8E9F3"/>
                </a:solidFill>
                <a:latin typeface="Arial"/>
              </a:rPr>
              <a:t>持续提升策略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226" y="336042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① </a:t>
            </a:r>
            <a:r>
              <a:rPr sz="1199" b="1">
                <a:solidFill>
                  <a:srgbClr val="E8E9F3"/>
                </a:solidFill>
                <a:latin typeface="Arial"/>
              </a:rPr>
              <a:t>模仿期（1-2年）</a:t>
            </a:r>
            <a:r>
              <a:rPr sz="1199">
                <a:solidFill>
                  <a:srgbClr val="D6D7E1"/>
                </a:solidFill>
                <a:latin typeface="Arial"/>
              </a:rPr>
              <a:t>：大师作品临摹、基础功底建立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38255" y="336042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✓ </a:t>
            </a:r>
            <a:r>
              <a:rPr sz="1199" b="1">
                <a:solidFill>
                  <a:srgbClr val="E8E9F3"/>
                </a:solidFill>
                <a:latin typeface="Arial"/>
              </a:rPr>
              <a:t>自我评估体系</a:t>
            </a:r>
            <a:r>
              <a:rPr sz="1199">
                <a:solidFill>
                  <a:srgbClr val="D6D7E1"/>
                </a:solidFill>
                <a:latin typeface="Arial"/>
              </a:rPr>
              <a:t>：定期作品回顾、发展轨迹追踪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" y="370332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② </a:t>
            </a:r>
            <a:r>
              <a:rPr sz="1199" b="1">
                <a:solidFill>
                  <a:srgbClr val="E8E9F3"/>
                </a:solidFill>
                <a:latin typeface="Arial"/>
              </a:rPr>
              <a:t>探索期（3-5年）</a:t>
            </a:r>
            <a:r>
              <a:rPr sz="1199">
                <a:solidFill>
                  <a:srgbClr val="D6D7E1"/>
                </a:solidFill>
                <a:latin typeface="Arial"/>
              </a:rPr>
              <a:t>：多风格尝试、创作思路清晰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38255" y="370332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✓ </a:t>
            </a:r>
            <a:r>
              <a:rPr sz="1199" b="1">
                <a:solidFill>
                  <a:srgbClr val="E8E9F3"/>
                </a:solidFill>
                <a:latin typeface="Arial"/>
              </a:rPr>
              <a:t>外部反馈整合</a:t>
            </a:r>
            <a:r>
              <a:rPr sz="1199">
                <a:solidFill>
                  <a:srgbClr val="D6D7E1"/>
                </a:solidFill>
                <a:latin typeface="Arial"/>
              </a:rPr>
              <a:t>：专业评价分析、观众反应研究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226" y="404622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③ </a:t>
            </a:r>
            <a:r>
              <a:rPr sz="1199" b="1">
                <a:solidFill>
                  <a:srgbClr val="E8E9F3"/>
                </a:solidFill>
                <a:latin typeface="Arial"/>
              </a:rPr>
              <a:t>成熟期（5年以上）</a:t>
            </a:r>
            <a:r>
              <a:rPr sz="1199">
                <a:solidFill>
                  <a:srgbClr val="D6D7E1"/>
                </a:solidFill>
                <a:latin typeface="Arial"/>
              </a:rPr>
              <a:t>：视觉符号系统化构建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38255" y="4046220"/>
            <a:ext cx="524124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✓ </a:t>
            </a:r>
            <a:r>
              <a:rPr sz="1199" b="1">
                <a:solidFill>
                  <a:srgbClr val="E8E9F3"/>
                </a:solidFill>
                <a:latin typeface="Arial"/>
              </a:rPr>
              <a:t>创新实验精神</a:t>
            </a:r>
            <a:r>
              <a:rPr sz="1199">
                <a:solidFill>
                  <a:srgbClr val="D6D7E1"/>
                </a:solidFill>
                <a:latin typeface="Arial"/>
              </a:rPr>
              <a:t>：技术手法探索、视觉语言进化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447" y="6309359"/>
            <a:ext cx="10970056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个人风格发展：从基础模仿到独特视觉语言构建的完整旅程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114800"/>
            <a:ext cx="12188952" cy="2743200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830" y="0"/>
            <a:ext cx="7309290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447" y="342900"/>
            <a:ext cx="3656685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FFFF"/>
                </a:solidFill>
                <a:latin typeface="Arial"/>
              </a:rPr>
              <a:t>✨ 进阶摄影教程 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51161" y="342900"/>
            <a:ext cx="1828342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EF8354"/>
                </a:solidFill>
                <a:latin typeface="Arial"/>
              </a:rPr>
              <a:t>📷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43205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📚 </a:t>
            </a:r>
            <a:r>
              <a:rPr sz="2399" b="1">
                <a:solidFill>
                  <a:srgbClr val="FFFFFF"/>
                </a:solidFill>
                <a:latin typeface="Arial"/>
              </a:rPr>
              <a:t>进阶摄影资源与持续学习指南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514350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🎯 </a:t>
            </a:r>
            <a:r>
              <a:rPr sz="1199">
                <a:solidFill>
                  <a:srgbClr val="D6D7E1"/>
                </a:solidFill>
                <a:latin typeface="Arial"/>
              </a:rPr>
              <a:t>课程目标：从技术掌握到艺术表达的全面提升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541782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👥 </a:t>
            </a:r>
            <a:r>
              <a:rPr sz="1199">
                <a:solidFill>
                  <a:srgbClr val="D6D7E1"/>
                </a:solidFill>
                <a:latin typeface="Arial"/>
              </a:rPr>
              <a:t>适用人群：具备基础摄影知识的进阶学习者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569214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🔍 </a:t>
            </a:r>
            <a:r>
              <a:rPr sz="1199">
                <a:solidFill>
                  <a:srgbClr val="D6D7E1"/>
                </a:solidFill>
                <a:latin typeface="Arial"/>
              </a:rPr>
              <a:t>学习维度：大师作品研习、专业资源获取、社区交流参与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596646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🛤️ </a:t>
            </a:r>
            <a:r>
              <a:rPr sz="1199">
                <a:solidFill>
                  <a:srgbClr val="D6D7E1"/>
                </a:solidFill>
                <a:latin typeface="Arial"/>
              </a:rPr>
              <a:t>成长路径：系统学习→实践应用→作品集建设→风格发展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624078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A17EBF"/>
                </a:solidFill>
                <a:latin typeface="Arial"/>
              </a:rPr>
              <a:t>💡 </a:t>
            </a:r>
            <a:r>
              <a:rPr sz="1199">
                <a:solidFill>
                  <a:srgbClr val="D6D7E1"/>
                </a:solidFill>
                <a:latin typeface="Arial"/>
              </a:rPr>
              <a:t>核心理念：终身学习，持续精进摄影技艺与艺术修养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028700"/>
            <a:ext cx="6703923" cy="17145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2880360"/>
            <a:ext cx="6703923" cy="17145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4732020"/>
            <a:ext cx="6703923" cy="171450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498" y="1028700"/>
            <a:ext cx="2041326" cy="2811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FFFFFF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著名摄影师学习与借鉴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226" y="1097280"/>
            <a:ext cx="6216365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4F9D69"/>
                </a:solidFill>
                <a:latin typeface="Arial"/>
              </a:rPr>
              <a:t>🏞️ </a:t>
            </a:r>
            <a:r>
              <a:rPr sz="1649" b="1">
                <a:solidFill>
                  <a:srgbClr val="E8E9F3"/>
                </a:solidFill>
                <a:latin typeface="Arial"/>
              </a:rPr>
              <a:t>风光摄影大师学习要点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1508760"/>
            <a:ext cx="621636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Ansel Adams：</a:t>
            </a:r>
            <a:r>
              <a:rPr sz="1199">
                <a:solidFill>
                  <a:srgbClr val="D6D7E1"/>
                </a:solidFill>
                <a:latin typeface="Arial"/>
              </a:rPr>
              <a:t>黑白风光摄影鼻祖，掌握区域曝光法精髓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226" y="1851660"/>
            <a:ext cx="621636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Marc Adamus：</a:t>
            </a:r>
            <a:r>
              <a:rPr sz="1199">
                <a:solidFill>
                  <a:srgbClr val="D6D7E1"/>
                </a:solidFill>
                <a:latin typeface="Arial"/>
              </a:rPr>
              <a:t>现代风光摄影代表，极简构图和强对比光线处理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26" y="2194560"/>
            <a:ext cx="621636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Thomas Heaton：</a:t>
            </a:r>
            <a:r>
              <a:rPr sz="1199">
                <a:solidFill>
                  <a:srgbClr val="D6D7E1"/>
                </a:solidFill>
                <a:latin typeface="Arial"/>
              </a:rPr>
              <a:t>YouTube教育者，关注实战拍摄过程分享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226" y="2948940"/>
            <a:ext cx="6216365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A17EBF"/>
                </a:solidFill>
                <a:latin typeface="Arial"/>
              </a:rPr>
              <a:t>👤 </a:t>
            </a:r>
            <a:r>
              <a:rPr sz="1649" b="1">
                <a:solidFill>
                  <a:srgbClr val="E8E9F3"/>
                </a:solidFill>
                <a:latin typeface="Arial"/>
              </a:rPr>
              <a:t>人像摄影名家研习方向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" y="3360420"/>
            <a:ext cx="621636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Peter Hurley：</a:t>
            </a:r>
            <a:r>
              <a:rPr sz="1199">
                <a:solidFill>
                  <a:srgbClr val="D6D7E1"/>
                </a:solidFill>
                <a:latin typeface="Arial"/>
              </a:rPr>
              <a:t>"It's about the jaw"理论，人物表情管理技巧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226" y="3703320"/>
            <a:ext cx="621636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Sue Bryce：</a:t>
            </a:r>
            <a:r>
              <a:rPr sz="1199">
                <a:solidFill>
                  <a:srgbClr val="D6D7E1"/>
                </a:solidFill>
                <a:latin typeface="Arial"/>
              </a:rPr>
              <a:t>女性肖像大师，现代肖像摄影教育体系建立者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2818" y="3909059"/>
            <a:ext cx="365668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著名摄影师作品展示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3226" y="4046220"/>
            <a:ext cx="621636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Joey L：</a:t>
            </a:r>
            <a:r>
              <a:rPr sz="1199">
                <a:solidFill>
                  <a:srgbClr val="D6D7E1"/>
                </a:solidFill>
                <a:latin typeface="Arial"/>
              </a:rPr>
              <a:t>戏剧性布光和独特创意风格的典型代表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2818" y="4457700"/>
            <a:ext cx="3656685" cy="20574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779"/>
              </a:lnSpc>
            </a:pPr>
            <a:r>
              <a:rPr sz="3149" b="1">
                <a:solidFill>
                  <a:srgbClr val="EF8354"/>
                </a:solidFill>
                <a:latin typeface="Arial"/>
              </a:rPr>
              <a:t>🔍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3226" y="4800600"/>
            <a:ext cx="6216365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EF8354"/>
                </a:solidFill>
                <a:latin typeface="Arial"/>
              </a:rPr>
              <a:t>💡 </a:t>
            </a:r>
            <a:r>
              <a:rPr sz="1649" b="1">
                <a:solidFill>
                  <a:srgbClr val="E8E9F3"/>
                </a:solidFill>
                <a:latin typeface="Arial"/>
              </a:rPr>
              <a:t>学习方法与实践建议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226" y="5212080"/>
            <a:ext cx="621636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技能分配原则：</a:t>
            </a:r>
            <a:r>
              <a:rPr sz="1199">
                <a:solidFill>
                  <a:srgbClr val="D6D7E1"/>
                </a:solidFill>
                <a:latin typeface="Arial"/>
              </a:rPr>
              <a:t>风光摄影80%前期预判，20%后期完善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3226" y="5554980"/>
            <a:ext cx="621636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设备管理策略：</a:t>
            </a:r>
            <a:r>
              <a:rPr sz="1199">
                <a:solidFill>
                  <a:srgbClr val="D6D7E1"/>
                </a:solidFill>
                <a:latin typeface="Arial"/>
              </a:rPr>
              <a:t>建立个人设备适配库，定期主题拍摄计划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3226" y="5897880"/>
            <a:ext cx="621636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● </a:t>
            </a:r>
            <a:r>
              <a:rPr sz="1199" b="1">
                <a:solidFill>
                  <a:srgbClr val="EF8354"/>
                </a:solidFill>
                <a:latin typeface="Arial"/>
              </a:rPr>
              <a:t>作品分析方法：</a:t>
            </a:r>
            <a:r>
              <a:rPr sz="1199">
                <a:solidFill>
                  <a:srgbClr val="D6D7E1"/>
                </a:solidFill>
                <a:latin typeface="Arial"/>
              </a:rPr>
              <a:t>深入研究光影逻辑，理解构图背后的视觉心理学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447" y="6515100"/>
            <a:ext cx="10970056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风光和人像摄影进阶教程 - 第4页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31337" y="5760720"/>
            <a:ext cx="10726277" cy="6858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337" y="548640"/>
            <a:ext cx="10726277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📚 </a:t>
            </a:r>
            <a:r>
              <a:rPr sz="2399" b="1">
                <a:solidFill>
                  <a:srgbClr val="FFFFFF"/>
                </a:solidFill>
                <a:latin typeface="Arial"/>
              </a:rPr>
              <a:t>进阶学习资源推荐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337" y="1371600"/>
            <a:ext cx="10726277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A17EBF"/>
                </a:solidFill>
                <a:latin typeface="Arial"/>
              </a:rPr>
              <a:t>📘 </a:t>
            </a:r>
            <a:r>
              <a:rPr sz="1799" b="1">
                <a:solidFill>
                  <a:srgbClr val="E8E9F3"/>
                </a:solidFill>
                <a:latin typeface="Arial"/>
              </a:rPr>
              <a:t>精选摄影书籍推荐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5116" y="1920240"/>
            <a:ext cx="1048249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🏞️ </a:t>
            </a:r>
            <a:r>
              <a:rPr sz="1199">
                <a:solidFill>
                  <a:srgbClr val="D6D7E1"/>
                </a:solidFill>
                <a:latin typeface="Arial"/>
              </a:rPr>
              <a:t>风光摄影专业读物：</a:t>
            </a:r>
            <a:r>
              <a:rPr sz="1199" b="1">
                <a:solidFill>
                  <a:srgbClr val="FFFFFF"/>
                </a:solidFill>
                <a:latin typeface="Arial"/>
              </a:rPr>
              <a:t>《风光摄影进阶：构图与光线》</a:t>
            </a:r>
            <a:r>
              <a:rPr sz="1199">
                <a:solidFill>
                  <a:srgbClr val="D6D7E1"/>
                </a:solidFill>
                <a:latin typeface="Arial"/>
              </a:rPr>
              <a:t>系统讲解构图法则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5116" y="2263140"/>
            <a:ext cx="1048249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☀️ </a:t>
            </a:r>
            <a:r>
              <a:rPr sz="1199">
                <a:solidFill>
                  <a:srgbClr val="D6D7E1"/>
                </a:solidFill>
                <a:latin typeface="Arial"/>
              </a:rPr>
              <a:t>光线运用指南：</a:t>
            </a:r>
            <a:r>
              <a:rPr sz="1199" b="1">
                <a:solidFill>
                  <a:srgbClr val="FFFFFF"/>
                </a:solidFill>
                <a:latin typeface="Arial"/>
              </a:rPr>
              <a:t>《等待光线》</a:t>
            </a:r>
            <a:r>
              <a:rPr sz="1199">
                <a:solidFill>
                  <a:srgbClr val="D6D7E1"/>
                </a:solidFill>
                <a:latin typeface="Arial"/>
              </a:rPr>
              <a:t>教授最佳光线条件下的拍摄策略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2606040"/>
            <a:ext cx="1048249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🖥️ </a:t>
            </a:r>
            <a:r>
              <a:rPr sz="1199">
                <a:solidFill>
                  <a:srgbClr val="D6D7E1"/>
                </a:solidFill>
                <a:latin typeface="Arial"/>
              </a:rPr>
              <a:t>后期处理进阶：</a:t>
            </a:r>
            <a:r>
              <a:rPr sz="1199" b="1">
                <a:solidFill>
                  <a:srgbClr val="FFFFFF"/>
                </a:solidFill>
                <a:latin typeface="Arial"/>
              </a:rPr>
              <a:t>《风光摄影后期处理》</a:t>
            </a:r>
            <a:r>
              <a:rPr sz="1199">
                <a:solidFill>
                  <a:srgbClr val="D6D7E1"/>
                </a:solidFill>
                <a:latin typeface="Arial"/>
              </a:rPr>
              <a:t>从基础到高级的完整技巧体系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2948940"/>
            <a:ext cx="1048249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💡 </a:t>
            </a:r>
            <a:r>
              <a:rPr sz="1199">
                <a:solidFill>
                  <a:srgbClr val="D6D7E1"/>
                </a:solidFill>
                <a:latin typeface="Arial"/>
              </a:rPr>
              <a:t>人像布光艺术：</a:t>
            </a:r>
            <a:r>
              <a:rPr sz="1199" b="1">
                <a:solidFill>
                  <a:srgbClr val="FFFFFF"/>
                </a:solidFill>
                <a:latin typeface="Arial"/>
              </a:rPr>
              <a:t>《人像摄影布光艺术》</a:t>
            </a:r>
            <a:r>
              <a:rPr sz="1199">
                <a:solidFill>
                  <a:srgbClr val="D6D7E1"/>
                </a:solidFill>
                <a:latin typeface="Arial"/>
              </a:rPr>
              <a:t>全面讲解不同光线条件应用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3291839"/>
            <a:ext cx="1048249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👤 </a:t>
            </a:r>
            <a:r>
              <a:rPr sz="1199">
                <a:solidFill>
                  <a:srgbClr val="D6D7E1"/>
                </a:solidFill>
                <a:latin typeface="Arial"/>
              </a:rPr>
              <a:t>肖像摄影精髓：</a:t>
            </a:r>
            <a:r>
              <a:rPr sz="1199" b="1">
                <a:solidFill>
                  <a:srgbClr val="FFFFFF"/>
                </a:solidFill>
                <a:latin typeface="Arial"/>
              </a:rPr>
              <a:t>《肖像摄影的灵魂》</a:t>
            </a:r>
            <a:r>
              <a:rPr sz="1199">
                <a:solidFill>
                  <a:srgbClr val="D6D7E1"/>
                </a:solidFill>
                <a:latin typeface="Arial"/>
              </a:rPr>
              <a:t>挖掘被摄者内在特质的专业指南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3634740"/>
            <a:ext cx="1048249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⚡ </a:t>
            </a:r>
            <a:r>
              <a:rPr sz="1199">
                <a:solidFill>
                  <a:srgbClr val="D6D7E1"/>
                </a:solidFill>
                <a:latin typeface="Arial"/>
              </a:rPr>
              <a:t>闪光灯实战教材：</a:t>
            </a:r>
            <a:r>
              <a:rPr sz="1199" b="1">
                <a:solidFill>
                  <a:srgbClr val="FFFFFF"/>
                </a:solidFill>
                <a:latin typeface="Arial"/>
              </a:rPr>
              <a:t>《热靴日记》</a:t>
            </a:r>
            <a:r>
              <a:rPr sz="1199">
                <a:solidFill>
                  <a:srgbClr val="D6D7E1"/>
                </a:solidFill>
                <a:latin typeface="Arial"/>
              </a:rPr>
              <a:t>创意闪光灯使用的实战经验分享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337" y="4251960"/>
            <a:ext cx="10726277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4F9D69"/>
                </a:solidFill>
                <a:latin typeface="Arial"/>
              </a:rPr>
              <a:t>🎓 </a:t>
            </a:r>
            <a:r>
              <a:rPr sz="1799" b="1">
                <a:solidFill>
                  <a:srgbClr val="E8E9F3"/>
                </a:solidFill>
                <a:latin typeface="Arial"/>
              </a:rPr>
              <a:t>高质量在线课程体系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48006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🏔️ </a:t>
            </a:r>
            <a:r>
              <a:rPr sz="1199" b="1">
                <a:solidFill>
                  <a:srgbClr val="FFFFFF"/>
                </a:solidFill>
                <a:latin typeface="Arial"/>
              </a:rPr>
              <a:t>大师级风光摄影课程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8255" y="480060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👔 </a:t>
            </a:r>
            <a:r>
              <a:rPr sz="1199" b="1">
                <a:solidFill>
                  <a:srgbClr val="FFFFFF"/>
                </a:solidFill>
                <a:latin typeface="Arial"/>
              </a:rPr>
              <a:t>商业人像摄影课程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51435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✨ </a:t>
            </a:r>
            <a:r>
              <a:rPr sz="1199" b="1">
                <a:solidFill>
                  <a:srgbClr val="FFFFFF"/>
                </a:solidFill>
                <a:latin typeface="Arial"/>
              </a:rPr>
              <a:t>极光摄影全攻略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38255" y="514350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🎭 </a:t>
            </a:r>
            <a:r>
              <a:rPr sz="1199" b="1">
                <a:solidFill>
                  <a:srgbClr val="FFFFFF"/>
                </a:solidFill>
                <a:latin typeface="Arial"/>
              </a:rPr>
              <a:t>戏剧性人像布光技术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" y="5829300"/>
            <a:ext cx="10482498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>
                <a:solidFill>
                  <a:srgbClr val="EF8354"/>
                </a:solidFill>
                <a:latin typeface="Arial"/>
              </a:rPr>
              <a:t>📝 </a:t>
            </a:r>
            <a:r>
              <a:rPr sz="1349" b="1">
                <a:solidFill>
                  <a:srgbClr val="FFFFFF"/>
                </a:solidFill>
                <a:latin typeface="Arial"/>
              </a:rPr>
              <a:t>学习计划建议：</a:t>
            </a:r>
            <a:r>
              <a:rPr sz="1199">
                <a:solidFill>
                  <a:srgbClr val="D6D7E1"/>
                </a:solidFill>
                <a:latin typeface="Arial"/>
              </a:rPr>
              <a:t>制定月度学习目标，理论与实践相结合，每学习一个概念就进行实地拍摄练习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60609" y="6515100"/>
            <a:ext cx="121889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1/10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028700"/>
            <a:ext cx="5485028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3771900"/>
            <a:ext cx="5485028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703923" y="1028700"/>
            <a:ext cx="4875580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3" y="3771900"/>
            <a:ext cx="3862580" cy="2400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📸 </a:t>
            </a:r>
            <a:r>
              <a:rPr sz="2399" b="1">
                <a:solidFill>
                  <a:srgbClr val="FFFFFF"/>
                </a:solidFill>
                <a:latin typeface="Arial"/>
              </a:rPr>
              <a:t>摄影社区与比赛参与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226" y="11658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🌐 </a:t>
            </a:r>
            <a:r>
              <a:rPr sz="1349" b="1">
                <a:solidFill>
                  <a:srgbClr val="E8E9F3"/>
                </a:solidFill>
                <a:latin typeface="Arial"/>
              </a:rPr>
              <a:t>专业摄影社区平台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7702" y="116586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🥇 </a:t>
            </a:r>
            <a:r>
              <a:rPr sz="1349" b="1">
                <a:solidFill>
                  <a:srgbClr val="E8E9F3"/>
                </a:solidFill>
                <a:latin typeface="Arial"/>
              </a:rPr>
              <a:t>重要摄影比赛参与指南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226" y="1577339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500px：高质量作品展示平台，专业摄影师聚集地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7702" y="1577339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索尼世界摄影奖：国际性权威多类别赛事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226" y="185166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Instagram：视觉社交平台，建立个人摄影品牌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7702" y="185166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国家地理摄影大赛：强调故事性和纪实性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226" y="212598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摄影无忌：国内知名论坛，技术交流活跃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7702" y="212598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IPA国际摄影奖：商业和艺术类专业比赛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3226" y="240030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参与策略：定期发布作品，从反馈中学习改进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47702" y="240030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核心要求：作品原创性和技术合规性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3226" y="390905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F9D69"/>
                </a:solidFill>
                <a:latin typeface="Arial"/>
              </a:rPr>
              <a:t>🏆 </a:t>
            </a:r>
            <a:r>
              <a:rPr sz="1349" b="1">
                <a:solidFill>
                  <a:srgbClr val="E8E9F3"/>
                </a:solidFill>
                <a:latin typeface="Arial"/>
              </a:rPr>
              <a:t>社区参与与比赛策略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226" y="432054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作品展示技巧：关注构图、技术和创意表现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3226" y="459486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网络展示优化：利用社交媒体算法提升曝光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3226" y="4869179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未来趋势：线上投稿和AI辅助评审的发展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3226" y="514350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持续改进：收集同行反馈，不断优化作品质量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03923" y="624078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D6D7E1"/>
                </a:solidFill>
                <a:latin typeface="Arial"/>
              </a:rPr>
              <a:t>摄影比赛颁奖现场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447" y="6446520"/>
            <a:ext cx="10970056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439"/>
              </a:lnSpc>
            </a:pPr>
            <a:r>
              <a:rPr sz="1199" b="1">
                <a:solidFill>
                  <a:srgbClr val="E8E9F3"/>
                </a:solidFill>
                <a:latin typeface="Arial"/>
              </a:rPr>
              <a:t>通过社区交流和比赛参与加速摄影技能提升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31337" y="1097280"/>
            <a:ext cx="5119359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731337" y="3840480"/>
            <a:ext cx="5119359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338255" y="1097280"/>
            <a:ext cx="5119359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338255" y="5829300"/>
            <a:ext cx="5119359" cy="617219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142" y="3840480"/>
            <a:ext cx="2877584" cy="1920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337" y="411479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📷 </a:t>
            </a:r>
            <a:r>
              <a:rPr sz="2399" b="1">
                <a:solidFill>
                  <a:srgbClr val="FFFFFF"/>
                </a:solidFill>
                <a:latin typeface="Arial"/>
              </a:rPr>
              <a:t>作品集建设与风格发展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116586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EF8354"/>
                </a:solidFill>
                <a:latin typeface="Arial"/>
              </a:rPr>
              <a:t>🏆 </a:t>
            </a:r>
            <a:r>
              <a:rPr sz="1499" b="1">
                <a:solidFill>
                  <a:srgbClr val="E8E9F3"/>
                </a:solidFill>
                <a:latin typeface="Arial"/>
              </a:rPr>
              <a:t>作品集建立的核心方法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2034" y="116586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A17EBF"/>
                </a:solidFill>
                <a:latin typeface="Arial"/>
              </a:rPr>
              <a:t>🎨 </a:t>
            </a:r>
            <a:r>
              <a:rPr sz="1499" b="1">
                <a:solidFill>
                  <a:srgbClr val="E8E9F3"/>
                </a:solidFill>
                <a:latin typeface="Arial"/>
              </a:rPr>
              <a:t>个人风格发展路径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1577339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内容架构策略：按主题、技术类型分类展示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2034" y="1577339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技术工具箱建设：掌握多种拍摄技法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19202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动态更新机制：每季度更新20%内容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034" y="19202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艺术灵感库培养：培养独特审美视角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22631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数字展示平台：专业网站与社交媒体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82034" y="22631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技法与创作平衡：找到最佳平衡点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26060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作品选择标准：精选代表个人技术与艺术的作品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2034" y="26060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前沿技术融合：关注AI生成艺术的融合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3909059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4F9D69"/>
                </a:solidFill>
                <a:latin typeface="Arial"/>
              </a:rPr>
              <a:t>🔍 </a:t>
            </a:r>
            <a:r>
              <a:rPr sz="1499" b="1">
                <a:solidFill>
                  <a:srgbClr val="E8E9F3"/>
                </a:solidFill>
                <a:latin typeface="Arial"/>
              </a:rPr>
              <a:t>自我评估与质量控制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43205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"3C标准"评估：构图、色彩、概念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5116" y="46634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同行反馈收集：寻求专业摄影师的建议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5116" y="50063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交叉评审机制：多角度评估作品质量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5116" y="53492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持续改进循环：根据反馈不断完善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2034" y="5897880"/>
            <a:ext cx="4631801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💡 </a:t>
            </a:r>
            <a:r>
              <a:rPr sz="1199">
                <a:solidFill>
                  <a:srgbClr val="D6D7E1"/>
                </a:solidFill>
                <a:latin typeface="Arial"/>
              </a:rPr>
              <a:t>实践建议：通过主题系列创作建立视觉语言一致性，从绘画、电影等领域汲取灵感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13835" y="6446520"/>
            <a:ext cx="60944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12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31337" y="1234439"/>
            <a:ext cx="5119359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338255" y="1234439"/>
            <a:ext cx="5119359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338255" y="3977639"/>
            <a:ext cx="5119359" cy="192024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05" y="3977639"/>
            <a:ext cx="2876044" cy="1920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337" y="411479"/>
            <a:ext cx="10726277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持续学习的关键要点与行动指南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130302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A17EBF"/>
                </a:solidFill>
                <a:latin typeface="Arial"/>
              </a:rPr>
              <a:t>📚 </a:t>
            </a:r>
            <a:r>
              <a:rPr sz="1649" b="1">
                <a:solidFill>
                  <a:srgbClr val="E8E9F3"/>
                </a:solidFill>
                <a:latin typeface="Arial"/>
              </a:rPr>
              <a:t>核心学习要点总结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2034" y="130302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4F9D69"/>
                </a:solidFill>
                <a:latin typeface="Arial"/>
              </a:rPr>
              <a:t>🚀 </a:t>
            </a:r>
            <a:r>
              <a:rPr sz="1649" b="1">
                <a:solidFill>
                  <a:srgbClr val="E8E9F3"/>
                </a:solidFill>
                <a:latin typeface="Arial"/>
              </a:rPr>
              <a:t>持续进步的行动指南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17830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大师学习法：深入研究著名摄影师的创作思路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82034" y="17830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制定学习计划：设定明确的技能提升目标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21259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资源整合策略：利用多元化学习资源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2034" y="21259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建立反馈机制：从批评中发现改进空间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2468879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实践验证原则：通过实际拍摄验证理论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82034" y="2468879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作品集管理：定期更新和优化个人作品展示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2811779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社区参与价值：通过交流互动获得反馈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2034" y="2811779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风格探索实践：勇于尝试和发展个人风格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2034" y="404622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EF8354"/>
                </a:solidFill>
                <a:latin typeface="Arial"/>
              </a:rPr>
              <a:t>🔭 </a:t>
            </a:r>
            <a:r>
              <a:rPr sz="1649" b="1">
                <a:solidFill>
                  <a:srgbClr val="E8E9F3"/>
                </a:solidFill>
                <a:latin typeface="Arial"/>
              </a:rPr>
              <a:t>最终目标与愿景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2034" y="4526280"/>
            <a:ext cx="4631801" cy="1234439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ts val="155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将所学知识转化为个人独特的摄影语言，在技术精进的基础上形成鲜明的艺术风格，成为具有个人特色的优秀摄影师。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1337" y="6309359"/>
            <a:ext cx="243779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风光和人像摄影进阶教程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82498" y="6309359"/>
            <a:ext cx="97511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28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371600"/>
            <a:ext cx="5119359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460144" y="1371600"/>
            <a:ext cx="5119359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4114800"/>
            <a:ext cx="2437790" cy="240030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9141714" y="4114800"/>
            <a:ext cx="2437790" cy="2400300"/>
          </a:xfrm>
          <a:prstGeom prst="rect">
            <a:avLst/>
          </a:prstGeom>
          <a:solidFill>
            <a:srgbClr val="45364B"/>
          </a:solidFill>
          <a:ln w="12700">
            <a:solidFill>
              <a:srgbClr val="634B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26" y="4114800"/>
            <a:ext cx="2399699" cy="2400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447" y="342900"/>
            <a:ext cx="10970056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📚 </a:t>
            </a:r>
            <a:r>
              <a:rPr sz="2399" b="1">
                <a:solidFill>
                  <a:srgbClr val="FFFFFF"/>
                </a:solidFill>
                <a:latin typeface="Arial"/>
              </a:rPr>
              <a:t>有效学习方法与教程使用技巧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14401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A17EBF"/>
                </a:solidFill>
                <a:latin typeface="Arial"/>
              </a:rPr>
              <a:t>🔄 </a:t>
            </a:r>
            <a:r>
              <a:rPr sz="1499" b="1">
                <a:solidFill>
                  <a:srgbClr val="E8E9F3"/>
                </a:solidFill>
                <a:latin typeface="Arial"/>
              </a:rPr>
              <a:t>系统性学习方法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3923" y="14401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4F9D69"/>
                </a:solidFill>
                <a:latin typeface="Arial"/>
              </a:rPr>
              <a:t>📸 </a:t>
            </a:r>
            <a:r>
              <a:rPr sz="1499" b="1">
                <a:solidFill>
                  <a:srgbClr val="E8E9F3"/>
                </a:solidFill>
                <a:latin typeface="Arial"/>
              </a:rPr>
              <a:t>实践指导策略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26" y="18516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按照教程顺序循序渐进，确保知识体系的完整性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3923" y="18516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每次学习后立即进行实地拍摄练习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" y="212598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每个模块完成对应的实践作业，及时巩固理论知识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3923" y="212598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设置具体明确的拍摄目标和技术要求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226" y="240030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定期复习并整理学习笔记，建立个人知识体系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240030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详细记录拍摄参数和心得体会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" y="267462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设置阶段性学习目标和评估标准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3923" y="267462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建立拍摄日志，追踪技术进步轨迹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226" y="4183380"/>
            <a:ext cx="195023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F9D69"/>
                </a:solidFill>
                <a:latin typeface="Arial"/>
              </a:rPr>
              <a:t>🔄 </a:t>
            </a:r>
            <a:r>
              <a:rPr sz="1349" b="1">
                <a:solidFill>
                  <a:srgbClr val="E8E9F3"/>
                </a:solidFill>
                <a:latin typeface="Arial"/>
              </a:rPr>
              <a:t>反馈与改进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85493" y="4183380"/>
            <a:ext cx="195023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A17EBF"/>
                </a:solidFill>
                <a:latin typeface="Arial"/>
              </a:rPr>
              <a:t>📝 </a:t>
            </a:r>
            <a:r>
              <a:rPr sz="1349" b="1">
                <a:solidFill>
                  <a:srgbClr val="E8E9F3"/>
                </a:solidFill>
                <a:latin typeface="Arial"/>
              </a:rPr>
              <a:t>使用技巧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3226" y="4594860"/>
            <a:ext cx="195023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24">
                <a:solidFill>
                  <a:srgbClr val="D6D7E1"/>
                </a:solidFill>
                <a:latin typeface="Arial"/>
              </a:rPr>
              <a:t>参与社区交流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85493" y="4594860"/>
            <a:ext cx="195023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24">
                <a:solidFill>
                  <a:srgbClr val="D6D7E1"/>
                </a:solidFill>
                <a:latin typeface="Arial"/>
              </a:rPr>
              <a:t>通读整体框架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226" y="4869179"/>
            <a:ext cx="195023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24">
                <a:solidFill>
                  <a:srgbClr val="D6D7E1"/>
                </a:solidFill>
                <a:latin typeface="Arial"/>
              </a:rPr>
              <a:t>自我评估测试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85493" y="4869179"/>
            <a:ext cx="195023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24">
                <a:solidFill>
                  <a:srgbClr val="D6D7E1"/>
                </a:solidFill>
                <a:latin typeface="Arial"/>
              </a:rPr>
              <a:t>标记薄弱环节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3226" y="5143500"/>
            <a:ext cx="195023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24">
                <a:solidFill>
                  <a:srgbClr val="D6D7E1"/>
                </a:solidFill>
                <a:latin typeface="Arial"/>
              </a:rPr>
              <a:t>建立作品集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85493" y="5143500"/>
            <a:ext cx="195023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24">
                <a:solidFill>
                  <a:srgbClr val="D6D7E1"/>
                </a:solidFill>
                <a:latin typeface="Arial"/>
              </a:rPr>
              <a:t>转化拍摄清单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3226" y="5417820"/>
            <a:ext cx="195023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24">
                <a:solidFill>
                  <a:srgbClr val="D6D7E1"/>
                </a:solidFill>
                <a:latin typeface="Arial"/>
              </a:rPr>
              <a:t>学习构图技巧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85493" y="5417820"/>
            <a:ext cx="195023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24">
                <a:solidFill>
                  <a:srgbClr val="D6D7E1"/>
                </a:solidFill>
                <a:latin typeface="Arial"/>
              </a:rPr>
              <a:t>定期重读对照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00464" y="651510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A0A1A7"/>
                </a:solidFill>
                <a:latin typeface="Arial"/>
              </a:rPr>
              <a:t>摄影教程有效学习方法参考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31337" y="1028700"/>
            <a:ext cx="5363138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731337" y="3771900"/>
            <a:ext cx="5363138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338255" y="1028700"/>
            <a:ext cx="5363138" cy="260604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338255" y="3771900"/>
            <a:ext cx="5363138" cy="171450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463" y="5623559"/>
            <a:ext cx="1130721" cy="754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33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📚 </a:t>
            </a:r>
            <a:r>
              <a:rPr sz="2399" b="1">
                <a:solidFill>
                  <a:srgbClr val="FFFFFF"/>
                </a:solidFill>
                <a:latin typeface="Arial"/>
              </a:rPr>
              <a:t>学习建议与行动计划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116586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🔍 </a:t>
            </a:r>
            <a:r>
              <a:rPr sz="1799" b="1">
                <a:solidFill>
                  <a:srgbClr val="E8E9F3"/>
                </a:solidFill>
                <a:latin typeface="Arial"/>
              </a:rPr>
              <a:t>核心学习要点回顾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2034" y="116586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📈 </a:t>
            </a:r>
            <a:r>
              <a:rPr sz="1799" b="1">
                <a:solidFill>
                  <a:srgbClr val="E8E9F3"/>
                </a:solidFill>
                <a:latin typeface="Arial"/>
              </a:rPr>
              <a:t>持续进步策略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157733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明确学习目标：从基础摄影爱好者进阶到中级专业水平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2034" y="157733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每周至少进行2-3次专项拍摄练习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19202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掌握两大领域：风光摄影和人像摄影的核心技巧与差异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034" y="19202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每月完成一个小型主题摄影项目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22631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建立系统思维：技术基础→专项提升→综合应用的进阶路径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82034" y="22631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定期参与摄影社区交流和作品分享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26060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注重实践结合：理论学习与实地拍摄并重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2034" y="26060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持续关注摄影技术发展和优秀作品案例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3909059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🚀 </a:t>
            </a:r>
            <a:r>
              <a:rPr sz="1799" b="1">
                <a:solidFill>
                  <a:srgbClr val="E8E9F3"/>
                </a:solidFill>
                <a:latin typeface="Arial"/>
              </a:rPr>
              <a:t>立即行动建议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2034" y="3909059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F9D69"/>
                </a:solidFill>
                <a:latin typeface="Arial"/>
              </a:rPr>
              <a:t>🏆 </a:t>
            </a:r>
            <a:r>
              <a:rPr sz="1799" b="1">
                <a:solidFill>
                  <a:srgbClr val="E8E9F3"/>
                </a:solidFill>
                <a:latin typeface="Arial"/>
              </a:rPr>
              <a:t>成功评估标准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5116" y="43205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制定个人学习计划：根据现有基础选择合适的学习起点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82034" y="43205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技术指标：拍摄成功率达到90%以上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5116" y="46634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准备必要器材：根据风光或人像偏好配置相应设备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2034" y="46634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艺术表现：开始形成个人识别度的摄影风格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5116" y="50063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寻找练习场地：确定日常拍摄练习的固定场所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82034" y="50063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项目能力：能够独立策划并执行完整摄影项目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5116" y="53492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• </a:t>
            </a:r>
            <a:r>
              <a:rPr sz="1199">
                <a:solidFill>
                  <a:srgbClr val="D6D7E1"/>
                </a:solidFill>
                <a:latin typeface="Arial"/>
              </a:rPr>
              <a:t>建立学习档案：准备学习笔记和作品记录系统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1337" y="6446520"/>
            <a:ext cx="1097005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 b="1">
                <a:solidFill>
                  <a:srgbClr val="EF8354"/>
                </a:solidFill>
                <a:latin typeface="Arial"/>
              </a:rPr>
              <a:t>💡 </a:t>
            </a:r>
            <a:r>
              <a:rPr sz="1349" b="1">
                <a:solidFill>
                  <a:srgbClr val="FFFFFF"/>
                </a:solidFill>
                <a:latin typeface="Arial"/>
              </a:rPr>
              <a:t>持续发展：建立终身学习的摄影成长体系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6703923" cy="6858000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975116" y="4869179"/>
            <a:ext cx="4875580" cy="102870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975116" y="2606040"/>
            <a:ext cx="4875580" cy="34290"/>
          </a:xfrm>
          <a:prstGeom prst="rect">
            <a:avLst/>
          </a:prstGeom>
          <a:solidFill>
            <a:srgbClr val="EF83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535" y="0"/>
            <a:ext cx="408780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35725" y="342900"/>
            <a:ext cx="24377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EF8354"/>
                </a:solidFill>
                <a:latin typeface="Arial"/>
              </a:rPr>
              <a:t>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1028700"/>
            <a:ext cx="5485028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🏞️ </a:t>
            </a:r>
            <a:r>
              <a:rPr sz="2399" b="1">
                <a:solidFill>
                  <a:srgbClr val="FFFFFF"/>
                </a:solidFill>
                <a:latin typeface="Arial"/>
              </a:rPr>
              <a:t>风光摄影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1714500"/>
            <a:ext cx="5485028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879"/>
              </a:lnSpc>
            </a:pPr>
            <a:r>
              <a:rPr sz="2399" b="1">
                <a:solidFill>
                  <a:srgbClr val="E8E9F3"/>
                </a:solidFill>
                <a:latin typeface="Arial"/>
              </a:rPr>
              <a:t>高级构图技巧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288036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D6D7E1"/>
                </a:solidFill>
                <a:latin typeface="Arial"/>
              </a:rPr>
              <a:t>超越基础三分法的构图升级之路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3291839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📐 </a:t>
            </a:r>
            <a:r>
              <a:rPr sz="1199">
                <a:solidFill>
                  <a:srgbClr val="D6D7E1"/>
                </a:solidFill>
                <a:latin typeface="Arial"/>
              </a:rPr>
              <a:t>掌握引导线与框架式构图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370332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✨ </a:t>
            </a:r>
            <a:r>
              <a:rPr sz="1199">
                <a:solidFill>
                  <a:srgbClr val="D6D7E1"/>
                </a:solidFill>
                <a:latin typeface="Arial"/>
              </a:rPr>
              <a:t>黄金比例与层次构图应用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41148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🔍 </a:t>
            </a:r>
            <a:r>
              <a:rPr sz="1199">
                <a:solidFill>
                  <a:srgbClr val="D6D7E1"/>
                </a:solidFill>
                <a:latin typeface="Arial"/>
              </a:rPr>
              <a:t>经典作品构图策略分析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486917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 b="1">
                <a:solidFill>
                  <a:srgbClr val="4F9D69"/>
                </a:solidFill>
                <a:latin typeface="Arial"/>
              </a:rPr>
              <a:t>📚 </a:t>
            </a:r>
            <a:r>
              <a:rPr sz="1349" b="1">
                <a:solidFill>
                  <a:srgbClr val="E8E9F3"/>
                </a:solidFill>
                <a:latin typeface="Arial"/>
              </a:rPr>
              <a:t>学习目标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005" y="52120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049">
                <a:solidFill>
                  <a:srgbClr val="D6D7E1"/>
                </a:solidFill>
                <a:latin typeface="Arial"/>
              </a:rPr>
              <a:t>掌握7种高级构图原则的实战应用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005" y="55549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• </a:t>
            </a:r>
            <a:r>
              <a:rPr sz="1049">
                <a:solidFill>
                  <a:srgbClr val="D6D7E1"/>
                </a:solidFill>
                <a:latin typeface="Arial"/>
              </a:rPr>
              <a:t>发展个人独特的构图风格与视觉语言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3977639"/>
            <a:ext cx="10970056" cy="2400300"/>
          </a:xfrm>
          <a:prstGeom prst="rect">
            <a:avLst/>
          </a:prstGeom>
          <a:solidFill>
            <a:srgbClr val="344039"/>
          </a:solidFill>
          <a:ln w="12700">
            <a:solidFill>
              <a:srgbClr val="4F9D6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1234439"/>
            <a:ext cx="5119359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460144" y="1234439"/>
            <a:ext cx="5119359" cy="240030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754" y="4114800"/>
            <a:ext cx="3086360" cy="205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447" y="342900"/>
            <a:ext cx="1097005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EF8354"/>
                </a:solidFill>
                <a:latin typeface="Arial"/>
              </a:rPr>
              <a:t>📷 </a:t>
            </a:r>
            <a:r>
              <a:rPr sz="2399" b="1">
                <a:solidFill>
                  <a:srgbClr val="FFFFFF"/>
                </a:solidFill>
                <a:latin typeface="Arial"/>
              </a:rPr>
              <a:t>引导线与框架式构图实战技法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226" y="130302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➤ </a:t>
            </a:r>
            <a:r>
              <a:rPr sz="1799" b="1">
                <a:solidFill>
                  <a:srgbClr val="E8E9F3"/>
                </a:solidFill>
                <a:latin typeface="Arial"/>
              </a:rPr>
              <a:t>引导线构图的核心应用策略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3923" y="130302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🖼️ </a:t>
            </a:r>
            <a:r>
              <a:rPr sz="1799" b="1">
                <a:solidFill>
                  <a:srgbClr val="E8E9F3"/>
                </a:solidFill>
                <a:latin typeface="Arial"/>
              </a:rPr>
              <a:t>框架式构图的进阶应用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226" y="17145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有形引导线：道路、河流、栏杆等实体线条运用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3923" y="171450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自然框架：岩洞、树枝形成的天然取景框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3923" y="1988819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人工框架：门窗、拱廊等建筑元素巧妙运用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005" y="205740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0A1A7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美国66号公路的线性构图经典案例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3923" y="226314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空间压缩技法：长焦镜头配合前景框架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005" y="233172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0A1A7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冰岛瀑布S形曲线创造动态平衡技法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253746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动态框架创新：利用移动云层或水雾创造效果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" y="267462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无形引导线：光线投射、色彩渐变的暗示性引导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005" y="301752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0A1A7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日出时的光线轨迹构图方法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7005" y="3291839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0A1A7"/>
                </a:solidFill>
                <a:latin typeface="Arial"/>
              </a:rPr>
              <a:t>- </a:t>
            </a:r>
            <a:r>
              <a:rPr sz="1199">
                <a:solidFill>
                  <a:srgbClr val="D6D7E1"/>
                </a:solidFill>
                <a:latin typeface="Arial"/>
              </a:rPr>
              <a:t>避免引导线中断的常见误区解决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3226" y="4114800"/>
            <a:ext cx="511935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🔍 </a:t>
            </a:r>
            <a:r>
              <a:rPr sz="1799" b="1">
                <a:solidFill>
                  <a:srgbClr val="E8E9F3"/>
                </a:solidFill>
                <a:latin typeface="Arial"/>
              </a:rPr>
              <a:t>实战要点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3226" y="459486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⚡ </a:t>
            </a:r>
            <a:r>
              <a:rPr sz="1349">
                <a:solidFill>
                  <a:srgbClr val="D6D7E1"/>
                </a:solidFill>
                <a:latin typeface="Arial"/>
              </a:rPr>
              <a:t>多引导线交叉时的主次关系处理技巧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3226" y="500634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⚡ </a:t>
            </a:r>
            <a:r>
              <a:rPr sz="1349">
                <a:solidFill>
                  <a:srgbClr val="D6D7E1"/>
                </a:solidFill>
                <a:latin typeface="Arial"/>
              </a:rPr>
              <a:t>透过拱门拍摄威尼斯运河的经典构图方法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226" y="541782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EF8354"/>
                </a:solidFill>
                <a:latin typeface="Arial"/>
              </a:rPr>
              <a:t>⚡ </a:t>
            </a:r>
            <a:r>
              <a:rPr sz="1349">
                <a:solidFill>
                  <a:srgbClr val="D6D7E1"/>
                </a:solidFill>
                <a:latin typeface="Arial"/>
              </a:rPr>
              <a:t>框架与引导线组合的高级构图技法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60609" y="6446520"/>
            <a:ext cx="121889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© 摄影学院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D314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460144" y="1165860"/>
            <a:ext cx="4997470" cy="212598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460144" y="3771900"/>
            <a:ext cx="4997470" cy="2125980"/>
          </a:xfrm>
          <a:prstGeom prst="rect">
            <a:avLst/>
          </a:prstGeom>
          <a:solidFill>
            <a:srgbClr val="393E51"/>
          </a:solidFill>
          <a:ln w="12700">
            <a:solidFill>
              <a:srgbClr val="4D506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143" y="1234439"/>
            <a:ext cx="2997471" cy="1988819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331" y="3840480"/>
            <a:ext cx="2651097" cy="19888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337" y="411479"/>
            <a:ext cx="10726277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059"/>
              </a:lnSpc>
            </a:pPr>
            <a:r>
              <a:rPr sz="2549" b="1">
                <a:solidFill>
                  <a:srgbClr val="EF8354"/>
                </a:solidFill>
                <a:latin typeface="Arial"/>
              </a:rPr>
              <a:t>📷 </a:t>
            </a:r>
            <a:r>
              <a:rPr sz="2399" b="1">
                <a:solidFill>
                  <a:srgbClr val="FFFFFF"/>
                </a:solidFill>
                <a:latin typeface="Arial"/>
              </a:rPr>
              <a:t>层次构图与黄金比例精准应用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337" y="109728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A17EBF"/>
                </a:solidFill>
                <a:latin typeface="Arial"/>
              </a:rPr>
              <a:t>📐 </a:t>
            </a:r>
            <a:r>
              <a:rPr sz="1799" b="1">
                <a:solidFill>
                  <a:srgbClr val="E8E9F3"/>
                </a:solidFill>
                <a:latin typeface="Arial"/>
              </a:rPr>
              <a:t>三维层次构建的专业方法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337" y="157733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前景选择策略：纹理清晰的岩石、花朵等元素运用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337" y="198881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中景过渡技巧：湖泊、雾气等缓冲元素的巧妙安排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337" y="24003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F9D69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背景突出方法：通过明暗对比强化主体山峰表现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337" y="281177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EF8354"/>
                </a:solidFill>
                <a:latin typeface="Arial"/>
              </a:rPr>
              <a:t>🔍 </a:t>
            </a:r>
            <a:r>
              <a:rPr sz="1199" b="1">
                <a:solidFill>
                  <a:srgbClr val="E8E9F3"/>
                </a:solidFill>
                <a:latin typeface="Arial"/>
              </a:rPr>
              <a:t>焦距选择建议：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005" y="322326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广角镜头（16-24mm）：夸张前景比例创造视觉冲击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034" y="3291839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439"/>
              </a:lnSpc>
            </a:pPr>
            <a:r>
              <a:rPr sz="1199">
                <a:solidFill>
                  <a:srgbClr val="EF8354"/>
                </a:solidFill>
                <a:latin typeface="Arial"/>
              </a:rPr>
              <a:t>📸 </a:t>
            </a:r>
            <a:r>
              <a:rPr sz="1049">
                <a:solidFill>
                  <a:srgbClr val="D6D7E1"/>
                </a:solidFill>
                <a:latin typeface="Arial"/>
              </a:rPr>
              <a:t>层次构图实例 - 前、中、远景清晰分离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005" y="363474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EF8354"/>
                </a:solidFill>
                <a:latin typeface="Arial"/>
              </a:rPr>
              <a:t>→ </a:t>
            </a:r>
            <a:r>
              <a:rPr sz="1199">
                <a:solidFill>
                  <a:srgbClr val="D6D7E1"/>
                </a:solidFill>
                <a:latin typeface="Arial"/>
              </a:rPr>
              <a:t>中长焦（70-200mm）：压缩空间层次增强画面张力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337" y="418338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EF8354"/>
                </a:solidFill>
                <a:latin typeface="Arial"/>
              </a:rPr>
              <a:t>✨ </a:t>
            </a:r>
            <a:r>
              <a:rPr sz="1799" b="1">
                <a:solidFill>
                  <a:srgbClr val="E8E9F3"/>
                </a:solidFill>
                <a:latin typeface="Arial"/>
              </a:rPr>
              <a:t>黄金比例的专业应用技法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337" y="466344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螺旋线定位：使用Lightroom黄金螺旋叠加工具精准构图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337" y="507492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多点组合策略：主体置于右下焦点，次要元素沿螺旋线分布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337" y="54864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A17EBF"/>
                </a:solidFill>
                <a:latin typeface="Arial"/>
              </a:rPr>
              <a:t>● </a:t>
            </a:r>
            <a:r>
              <a:rPr sz="1199">
                <a:solidFill>
                  <a:srgbClr val="D6D7E1"/>
                </a:solidFill>
                <a:latin typeface="Arial"/>
              </a:rPr>
              <a:t>进阶技巧：与三分法叠加使用，结合色彩心理学强化视觉焦点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2034" y="589788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439"/>
              </a:lnSpc>
            </a:pPr>
            <a:r>
              <a:rPr sz="1199">
                <a:solidFill>
                  <a:srgbClr val="EF8354"/>
                </a:solidFill>
                <a:latin typeface="Arial"/>
              </a:rPr>
              <a:t>📐 </a:t>
            </a:r>
            <a:r>
              <a:rPr sz="1049">
                <a:solidFill>
                  <a:srgbClr val="D6D7E1"/>
                </a:solidFill>
                <a:latin typeface="Arial"/>
              </a:rPr>
              <a:t>黄金螺旋应用 - 引导视线自然流动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970056" y="6377940"/>
            <a:ext cx="609447" cy="205739"/>
          </a:xfrm>
          <a:prstGeom prst="rect">
            <a:avLst/>
          </a:prstGeom>
          <a:noFill/>
        </p:spPr>
        <p:txBody>
          <a:bodyPr wrap="square" lIns="0" rIns="0" tIns="0" bIns="0" anchor="b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0A1A7"/>
                </a:solidFill>
                <a:latin typeface="Arial"/>
              </a:rPr>
              <a:t>1/12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 "1", "ContentProducer": "001191330101MA27WPYJ18xliu", "ProduceID": "af7dad7b-232f-43ad-93b9-e90b0e7ca8b2", "ReserveCode1": "iflow", "ContentPropagator": "iflow", "PropagateID": "iflow", "ReserveCode2": "iflow"}</vt:lpwstr>
  </property>
</Properties>
</file>